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comments/modernComment_134_30580224.xml" ContentType="application/vnd.ms-powerpoint.comments+xml"/>
  <Override PartName="/ppt/comments/modernComment_136_CA592F97.xml" ContentType="application/vnd.ms-powerpoint.comments+xml"/>
  <Override PartName="/ppt/comments/modernComment_138_E9E231EC.xml" ContentType="application/vnd.ms-powerpoint.comments+xml"/>
  <Override PartName="/ppt/comments/modernComment_12C_86DC1544.xml" ContentType="application/vnd.ms-powerpoint.comments+xml"/>
  <Override PartName="/ppt/comments/modernComment_139_74358CF9.xml" ContentType="application/vnd.ms-powerpoint.comments+xml"/>
  <Override PartName="/ppt/comments/modernComment_122_40AB014F.xml" ContentType="application/vnd.ms-powerpoint.comments+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30"/>
  </p:notesMasterIdLst>
  <p:sldIdLst>
    <p:sldId id="271" r:id="rId5"/>
    <p:sldId id="315" r:id="rId6"/>
    <p:sldId id="275" r:id="rId7"/>
    <p:sldId id="294" r:id="rId8"/>
    <p:sldId id="305" r:id="rId9"/>
    <p:sldId id="295" r:id="rId10"/>
    <p:sldId id="276" r:id="rId11"/>
    <p:sldId id="299" r:id="rId12"/>
    <p:sldId id="286" r:id="rId13"/>
    <p:sldId id="306" r:id="rId14"/>
    <p:sldId id="307" r:id="rId15"/>
    <p:sldId id="308" r:id="rId16"/>
    <p:sldId id="309" r:id="rId17"/>
    <p:sldId id="289" r:id="rId18"/>
    <p:sldId id="310" r:id="rId19"/>
    <p:sldId id="312" r:id="rId20"/>
    <p:sldId id="292" r:id="rId21"/>
    <p:sldId id="300" r:id="rId22"/>
    <p:sldId id="311" r:id="rId23"/>
    <p:sldId id="301" r:id="rId24"/>
    <p:sldId id="302" r:id="rId25"/>
    <p:sldId id="304" r:id="rId26"/>
    <p:sldId id="313" r:id="rId27"/>
    <p:sldId id="290" r:id="rId28"/>
    <p:sldId id="298" r:id="rId2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4D204F2B-611A-2A63-FDBF-C87AB688CD8B}" name="Anna Marriott" initials="AM" userId="S::Anna.Marriott@ndti.org.uk::c26920d6-4b52-46ca-a270-4f808f98e744" providerId="AD"/>
  <p188:author id="{D9024C92-C0E1-5411-315E-E43D6DAE2159}" name="Francesca Ribenfors" initials="FR" userId="S::55139865@ad.mmu.ac.uk::79b24d04-1973-4c9e-9b2b-24c4c50b7d28"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BBE1E3"/>
    <a:srgbClr val="B06099"/>
    <a:srgbClr val="56B5B9"/>
    <a:srgbClr val="F09CDB"/>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2459E91-67DA-42A0-A50C-14106B4D83D6}" v="1" dt="2024-12-04T16:52:35.133"/>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59" d="100"/>
          <a:sy n="59" d="100"/>
        </p:scale>
        <p:origin x="940" y="7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tableStyles" Target="tableStyle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microsoft.com/office/2018/10/relationships/authors" Target="author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notesMaster" Target="notesMasters/notesMaster1.xml"/><Relationship Id="rId35" Type="http://schemas.microsoft.com/office/2015/10/relationships/revisionInfo" Target="revisionInfo.xml"/><Relationship Id="rId8" Type="http://schemas.openxmlformats.org/officeDocument/2006/relationships/slide" Target="slides/slide4.xml"/></Relationships>
</file>

<file path=ppt/comments/modernComment_122_40AB014F.xml><?xml version="1.0" encoding="utf-8"?>
<p188:cmLst xmlns:a="http://schemas.openxmlformats.org/drawingml/2006/main" xmlns:r="http://schemas.openxmlformats.org/officeDocument/2006/relationships" xmlns:p188="http://schemas.microsoft.com/office/powerpoint/2018/8/main">
  <p188:cm id="{1E36530F-0CB2-41A9-97D6-47AF369C7FA3}" authorId="{4D204F2B-611A-2A63-FDBF-C87AB688CD8B}" created="2024-12-04T17:10:32.167">
    <ac:deMkLst xmlns:ac="http://schemas.microsoft.com/office/drawing/2013/main/command">
      <pc:docMk xmlns:pc="http://schemas.microsoft.com/office/powerpoint/2013/main/command"/>
      <pc:sldMk xmlns:pc="http://schemas.microsoft.com/office/powerpoint/2013/main/command" cId="1084948815" sldId="290"/>
      <ac:spMk id="3" creationId="{2DD20D8C-CB95-72E4-D295-73C8784BAF00}"/>
    </ac:deMkLst>
    <p188:txBody>
      <a:bodyPr/>
      <a:lstStyle/>
      <a:p>
        <a:r>
          <a:rPr lang="en-GB"/>
          <a:t>Highlighted?</a:t>
        </a:r>
      </a:p>
    </p188:txBody>
  </p188:cm>
</p188:cmLst>
</file>

<file path=ppt/comments/modernComment_12C_86DC1544.xml><?xml version="1.0" encoding="utf-8"?>
<p188:cmLst xmlns:a="http://schemas.openxmlformats.org/drawingml/2006/main" xmlns:r="http://schemas.openxmlformats.org/officeDocument/2006/relationships" xmlns:p188="http://schemas.microsoft.com/office/powerpoint/2018/8/main">
  <p188:cm id="{B5766D7E-4C9F-4EA5-955C-694DF1135AF4}" authorId="{4D204F2B-611A-2A63-FDBF-C87AB688CD8B}" created="2024-12-04T17:03:14.624">
    <ac:deMkLst xmlns:ac="http://schemas.microsoft.com/office/drawing/2013/main/command">
      <pc:docMk xmlns:pc="http://schemas.microsoft.com/office/powerpoint/2013/main/command"/>
      <pc:sldMk xmlns:pc="http://schemas.microsoft.com/office/powerpoint/2013/main/command" cId="2262570308" sldId="300"/>
      <ac:spMk id="11" creationId="{B60D5300-9D7C-8D4C-7D36-978B52851DDD}"/>
    </ac:deMkLst>
    <p188:txBody>
      <a:bodyPr/>
      <a:lstStyle/>
      <a:p>
        <a:r>
          <a:rPr lang="en-GB"/>
          <a:t>Slight overlap with another quote here - but I think it is ok, if you’re happy with it.</a:t>
        </a:r>
      </a:p>
    </p188:txBody>
  </p188:cm>
</p188:cmLst>
</file>

<file path=ppt/comments/modernComment_134_30580224.xml><?xml version="1.0" encoding="utf-8"?>
<p188:cmLst xmlns:a="http://schemas.openxmlformats.org/drawingml/2006/main" xmlns:r="http://schemas.openxmlformats.org/officeDocument/2006/relationships" xmlns:p188="http://schemas.microsoft.com/office/powerpoint/2018/8/main">
  <p188:cm id="{E5617897-586C-4FBA-A76F-08615BDA81D7}" authorId="{4D204F2B-611A-2A63-FDBF-C87AB688CD8B}" created="2024-12-04T16:56:08.451">
    <ac:deMkLst xmlns:ac="http://schemas.microsoft.com/office/drawing/2013/main/command">
      <pc:docMk xmlns:pc="http://schemas.microsoft.com/office/powerpoint/2013/main/command"/>
      <pc:sldMk xmlns:pc="http://schemas.microsoft.com/office/powerpoint/2013/main/command" cId="811074084" sldId="308"/>
      <ac:spMk id="12" creationId="{3C16F213-8572-4D1F-9A5B-C3369E28987A}"/>
    </ac:deMkLst>
    <p188:txBody>
      <a:bodyPr/>
      <a:lstStyle/>
      <a:p>
        <a:r>
          <a:rPr lang="en-GB"/>
          <a:t>Key learning point 8 comes after point 9. Didn’t move, in case you want them in this order but then you need to change the numbers.</a:t>
        </a:r>
      </a:p>
    </p188:txBody>
  </p188:cm>
  <p188:cm id="{D012827C-BEB3-4383-B785-5A9CDAB23B70}" authorId="{4D204F2B-611A-2A63-FDBF-C87AB688CD8B}" created="2024-12-04T16:56:43.991">
    <ac:deMkLst xmlns:ac="http://schemas.microsoft.com/office/drawing/2013/main/command">
      <pc:docMk xmlns:pc="http://schemas.microsoft.com/office/powerpoint/2013/main/command"/>
      <pc:sldMk xmlns:pc="http://schemas.microsoft.com/office/powerpoint/2013/main/command" cId="811074084" sldId="308"/>
      <ac:spMk id="14" creationId="{A584243B-8CFF-4101-9BCE-272E8B5A4B0D}"/>
    </ac:deMkLst>
    <p188:txBody>
      <a:bodyPr/>
      <a:lstStyle/>
      <a:p>
        <a:r>
          <a:rPr lang="en-GB"/>
          <a:t>Would change to “Throughout the Pilot, professionals have…”</a:t>
        </a:r>
      </a:p>
    </p188:txBody>
  </p188:cm>
</p188:cmLst>
</file>

<file path=ppt/comments/modernComment_136_CA592F97.xml><?xml version="1.0" encoding="utf-8"?>
<p188:cmLst xmlns:a="http://schemas.openxmlformats.org/drawingml/2006/main" xmlns:r="http://schemas.openxmlformats.org/officeDocument/2006/relationships" xmlns:p188="http://schemas.microsoft.com/office/powerpoint/2018/8/main">
  <p188:cm id="{3CAE895D-4A87-4B77-A5AA-644DDA963A01}" authorId="{4D204F2B-611A-2A63-FDBF-C87AB688CD8B}" created="2024-12-04T17:01:12.506">
    <ac:deMkLst xmlns:ac="http://schemas.microsoft.com/office/drawing/2013/main/command">
      <pc:docMk xmlns:pc="http://schemas.microsoft.com/office/powerpoint/2013/main/command"/>
      <pc:sldMk xmlns:pc="http://schemas.microsoft.com/office/powerpoint/2013/main/command" cId="3394842519" sldId="310"/>
      <ac:spMk id="14" creationId="{A584243B-8CFF-4101-9BCE-272E8B5A4B0D}"/>
    </ac:deMkLst>
    <p188:txBody>
      <a:bodyPr/>
      <a:lstStyle/>
      <a:p>
        <a:r>
          <a:rPr lang="en-GB"/>
          <a:t>Was this just those in year two or also in year one? If so, maybe just end the sentence after “those we spoke to”</a:t>
        </a:r>
      </a:p>
    </p188:txBody>
  </p188:cm>
</p188:cmLst>
</file>

<file path=ppt/comments/modernComment_138_E9E231EC.xml><?xml version="1.0" encoding="utf-8"?>
<p188:cmLst xmlns:a="http://schemas.openxmlformats.org/drawingml/2006/main" xmlns:r="http://schemas.openxmlformats.org/officeDocument/2006/relationships" xmlns:p188="http://schemas.microsoft.com/office/powerpoint/2018/8/main">
  <p188:cm id="{613AEC6A-1006-46AE-ABAF-B6FF399E9BA7}" authorId="{4D204F2B-611A-2A63-FDBF-C87AB688CD8B}" created="2024-12-04T17:06:02.156">
    <ac:deMkLst xmlns:ac="http://schemas.microsoft.com/office/drawing/2013/main/command">
      <pc:docMk xmlns:pc="http://schemas.microsoft.com/office/powerpoint/2013/main/command"/>
      <pc:sldMk xmlns:pc="http://schemas.microsoft.com/office/powerpoint/2013/main/command" cId="3923915244" sldId="312"/>
      <ac:spMk id="13" creationId="{7203DE12-BB58-0B34-AFA1-6E3B7C7EA1FE}"/>
    </ac:deMkLst>
    <p188:txBody>
      <a:bodyPr/>
      <a:lstStyle/>
      <a:p>
        <a:r>
          <a:rPr lang="en-GB"/>
          <a:t>Would adding some punctuation help  this quote read better?</a:t>
        </a:r>
      </a:p>
    </p188:txBody>
  </p188:cm>
</p188:cmLst>
</file>

<file path=ppt/comments/modernComment_139_74358CF9.xml><?xml version="1.0" encoding="utf-8"?>
<p188:cmLst xmlns:a="http://schemas.openxmlformats.org/drawingml/2006/main" xmlns:r="http://schemas.openxmlformats.org/officeDocument/2006/relationships" xmlns:p188="http://schemas.microsoft.com/office/powerpoint/2018/8/main">
  <p188:cm id="{96FAEAC4-4753-407F-878E-1BC8F5A2346F}" authorId="{4D204F2B-611A-2A63-FDBF-C87AB688CD8B}" created="2024-12-04T17:09:45.735">
    <ac:deMkLst xmlns:ac="http://schemas.microsoft.com/office/drawing/2013/main/command">
      <pc:docMk xmlns:pc="http://schemas.microsoft.com/office/powerpoint/2013/main/command"/>
      <pc:sldMk xmlns:pc="http://schemas.microsoft.com/office/powerpoint/2013/main/command" cId="1949666553" sldId="313"/>
      <ac:spMk id="7" creationId="{3341A993-F981-AD0B-BEF4-A5C3FC2678E9}"/>
    </ac:deMkLst>
    <p188:txBody>
      <a:bodyPr/>
      <a:lstStyle/>
      <a:p>
        <a:r>
          <a:rPr lang="en-GB"/>
          <a:t>Any reason the last bullet point from year two slides isn’t on here?</a:t>
        </a:r>
      </a:p>
    </p188:txBody>
  </p188:cm>
</p188:cmLst>
</file>

<file path=ppt/diagrams/colors1.xml><?xml version="1.0" encoding="utf-8"?>
<dgm:colorsDef xmlns:dgm="http://schemas.openxmlformats.org/drawingml/2006/diagram" xmlns:a="http://schemas.openxmlformats.org/drawingml/2006/main" uniqueId="urn:microsoft.com/office/officeart/2005/8/colors/accent4_2">
  <dgm:title val=""/>
  <dgm:desc val=""/>
  <dgm:catLst>
    <dgm:cat type="accent4" pri="11200"/>
  </dgm:catLst>
  <dgm:styleLbl name="node0">
    <dgm:fillClrLst meth="repeat">
      <a:schemeClr val="accent4"/>
    </dgm:fillClrLst>
    <dgm:linClrLst meth="repeat">
      <a:schemeClr val="lt1"/>
    </dgm:linClrLst>
    <dgm:effectClrLst/>
    <dgm:txLinClrLst/>
    <dgm:txFillClrLst/>
    <dgm:txEffectClrLst/>
  </dgm:styleLbl>
  <dgm:styleLbl name="node1">
    <dgm:fillClrLst meth="repeat">
      <a:schemeClr val="accent4"/>
    </dgm:fillClrLst>
    <dgm:linClrLst meth="repeat">
      <a:schemeClr val="lt1"/>
    </dgm:linClrLst>
    <dgm:effectClrLst/>
    <dgm:txLinClrLst/>
    <dgm:txFillClrLst/>
    <dgm:txEffectClrLst/>
  </dgm:styleLbl>
  <dgm:styleLbl name="alignNode1">
    <dgm:fillClrLst meth="repeat">
      <a:schemeClr val="accent4"/>
    </dgm:fillClrLst>
    <dgm:linClrLst meth="repeat">
      <a:schemeClr val="accent4"/>
    </dgm:linClrLst>
    <dgm:effectClrLst/>
    <dgm:txLinClrLst/>
    <dgm:txFillClrLst/>
    <dgm:txEffectClrLst/>
  </dgm:styleLbl>
  <dgm:styleLbl name="lnNode1">
    <dgm:fillClrLst meth="repeat">
      <a:schemeClr val="accent4"/>
    </dgm:fillClrLst>
    <dgm:linClrLst meth="repeat">
      <a:schemeClr val="lt1"/>
    </dgm:linClrLst>
    <dgm:effectClrLst/>
    <dgm:txLinClrLst/>
    <dgm:txFillClrLst/>
    <dgm:txEffectClrLst/>
  </dgm:styleLbl>
  <dgm:styleLbl name="vennNode1">
    <dgm:fillClrLst meth="repeat">
      <a:schemeClr val="accent4">
        <a:alpha val="50000"/>
      </a:schemeClr>
    </dgm:fillClrLst>
    <dgm:linClrLst meth="repeat">
      <a:schemeClr val="lt1"/>
    </dgm:linClrLst>
    <dgm:effectClrLst/>
    <dgm:txLinClrLst/>
    <dgm:txFillClrLst/>
    <dgm:txEffectClrLst/>
  </dgm:styleLbl>
  <dgm:styleLbl name="node2">
    <dgm:fillClrLst meth="repeat">
      <a:schemeClr val="accent4"/>
    </dgm:fillClrLst>
    <dgm:linClrLst meth="repeat">
      <a:schemeClr val="lt1"/>
    </dgm:linClrLst>
    <dgm:effectClrLst/>
    <dgm:txLinClrLst/>
    <dgm:txFillClrLst/>
    <dgm:txEffectClrLst/>
  </dgm:styleLbl>
  <dgm:styleLbl name="node3">
    <dgm:fillClrLst meth="repeat">
      <a:schemeClr val="accent4"/>
    </dgm:fillClrLst>
    <dgm:linClrLst meth="repeat">
      <a:schemeClr val="lt1"/>
    </dgm:linClrLst>
    <dgm:effectClrLst/>
    <dgm:txLinClrLst/>
    <dgm:txFillClrLst/>
    <dgm:txEffectClrLst/>
  </dgm:styleLbl>
  <dgm:styleLbl name="node4">
    <dgm:fillClrLst meth="repeat">
      <a:schemeClr val="accent4"/>
    </dgm:fillClrLst>
    <dgm:linClrLst meth="repeat">
      <a:schemeClr val="lt1"/>
    </dgm:linClrLst>
    <dgm:effectClrLst/>
    <dgm:txLinClrLst/>
    <dgm:txFillClrLst/>
    <dgm:txEffectClrLst/>
  </dgm:styleLbl>
  <dgm:styleLbl name="fg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4">
        <a:tint val="60000"/>
      </a:schemeClr>
    </dgm:fillClrLst>
    <dgm:linClrLst meth="repeat">
      <a:schemeClr val="accent4">
        <a:tint val="60000"/>
      </a:schemeClr>
    </dgm:linClrLst>
    <dgm:effectClrLst/>
    <dgm:txLinClrLst/>
    <dgm:txFillClrLst/>
    <dgm:txEffectClrLst/>
  </dgm:styleLbl>
  <dgm:styleLbl name="fgSibTrans2D1">
    <dgm:fillClrLst meth="repeat">
      <a:schemeClr val="accent4">
        <a:tint val="60000"/>
      </a:schemeClr>
    </dgm:fillClrLst>
    <dgm:linClrLst meth="repeat">
      <a:schemeClr val="accent4">
        <a:tint val="60000"/>
      </a:schemeClr>
    </dgm:linClrLst>
    <dgm:effectClrLst/>
    <dgm:txLinClrLst/>
    <dgm:txFillClrLst/>
    <dgm:txEffectClrLst/>
  </dgm:styleLbl>
  <dgm:styleLbl name="bgSibTrans2D1">
    <dgm:fillClrLst meth="repeat">
      <a:schemeClr val="accent4">
        <a:tint val="60000"/>
      </a:schemeClr>
    </dgm:fillClrLst>
    <dgm:linClrLst meth="repeat">
      <a:schemeClr val="accent4">
        <a:tint val="60000"/>
      </a:schemeClr>
    </dgm:linClrLst>
    <dgm:effectClrLst/>
    <dgm:txLinClrLst/>
    <dgm:txFillClrLst/>
    <dgm:txEffectClrLst/>
  </dgm:styleLbl>
  <dgm:styleLbl name="sibTrans1D1">
    <dgm:fillClrLst meth="repeat">
      <a:schemeClr val="accent4"/>
    </dgm:fillClrLst>
    <dgm:linClrLst meth="repeat">
      <a:schemeClr val="accent4"/>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dgm:linClrLst>
    <dgm:effectClrLst/>
    <dgm:txLinClrLst/>
    <dgm:txFillClrLst/>
    <dgm:txEffectClrLst/>
  </dgm:styleLbl>
  <dgm:styleLbl name="asst1">
    <dgm:fillClrLst meth="repeat">
      <a:schemeClr val="accent4"/>
    </dgm:fillClrLst>
    <dgm:linClrLst meth="repeat">
      <a:schemeClr val="lt1"/>
    </dgm:linClrLst>
    <dgm:effectClrLst/>
    <dgm:txLinClrLst/>
    <dgm:txFillClrLst/>
    <dgm:txEffectClrLst/>
  </dgm:styleLbl>
  <dgm:styleLbl name="asst2">
    <dgm:fillClrLst meth="repeat">
      <a:schemeClr val="accent4"/>
    </dgm:fillClrLst>
    <dgm:linClrLst meth="repeat">
      <a:schemeClr val="lt1"/>
    </dgm:linClrLst>
    <dgm:effectClrLst/>
    <dgm:txLinClrLst/>
    <dgm:txFillClrLst/>
    <dgm:txEffectClrLst/>
  </dgm:styleLbl>
  <dgm:styleLbl name="asst3">
    <dgm:fillClrLst meth="repeat">
      <a:schemeClr val="accent4"/>
    </dgm:fillClrLst>
    <dgm:linClrLst meth="repeat">
      <a:schemeClr val="lt1"/>
    </dgm:linClrLst>
    <dgm:effectClrLst/>
    <dgm:txLinClrLst/>
    <dgm:txFillClrLst/>
    <dgm:txEffectClrLst/>
  </dgm:styleLbl>
  <dgm:styleLbl name="asst4">
    <dgm:fillClrLst meth="repeat">
      <a:schemeClr val="accent4"/>
    </dgm:fillClrLst>
    <dgm:linClrLst meth="repeat">
      <a:schemeClr val="lt1"/>
    </dgm:linClrLst>
    <dgm:effectClrLst/>
    <dgm:txLinClrLst/>
    <dgm:txFillClrLst/>
    <dgm:txEffectClrLst/>
  </dgm:styleLbl>
  <dgm:styleLbl name="parChTrans2D1">
    <dgm:fillClrLst meth="repeat">
      <a:schemeClr val="accent4">
        <a:tint val="60000"/>
      </a:schemeClr>
    </dgm:fillClrLst>
    <dgm:linClrLst meth="repeat">
      <a:schemeClr val="accent4">
        <a:tint val="60000"/>
      </a:schemeClr>
    </dgm:linClrLst>
    <dgm:effectClrLst/>
    <dgm:txLinClrLst/>
    <dgm:txFillClrLst meth="repeat">
      <a:schemeClr val="lt1"/>
    </dgm:txFillClrLst>
    <dgm:txEffectClrLst/>
  </dgm:styleLbl>
  <dgm:styleLbl name="parChTrans2D2">
    <dgm:fillClrLst meth="repeat">
      <a:schemeClr val="accent4"/>
    </dgm:fillClrLst>
    <dgm:linClrLst meth="repeat">
      <a:schemeClr val="accent4"/>
    </dgm:linClrLst>
    <dgm:effectClrLst/>
    <dgm:txLinClrLst/>
    <dgm:txFillClrLst meth="repeat">
      <a:schemeClr val="lt1"/>
    </dgm:txFillClrLst>
    <dgm:txEffectClrLst/>
  </dgm:styleLbl>
  <dgm:styleLbl name="parChTrans2D3">
    <dgm:fillClrLst meth="repeat">
      <a:schemeClr val="accent4"/>
    </dgm:fillClrLst>
    <dgm:linClrLst meth="repeat">
      <a:schemeClr val="accent4"/>
    </dgm:linClrLst>
    <dgm:effectClrLst/>
    <dgm:txLinClrLst/>
    <dgm:txFillClrLst meth="repeat">
      <a:schemeClr val="lt1"/>
    </dgm:txFillClrLst>
    <dgm:txEffectClrLst/>
  </dgm:styleLbl>
  <dgm:styleLbl name="parChTrans2D4">
    <dgm:fillClrLst meth="repeat">
      <a:schemeClr val="accent4"/>
    </dgm:fillClrLst>
    <dgm:linClrLst meth="repeat">
      <a:schemeClr val="accent4"/>
    </dgm:linClrLst>
    <dgm:effectClrLst/>
    <dgm:txLinClrLst/>
    <dgm:txFillClrLst meth="repeat">
      <a:schemeClr val="lt1"/>
    </dgm:txFillClrLst>
    <dgm:txEffectClrLst/>
  </dgm:styleLbl>
  <dgm:styleLbl name="parChTrans1D1">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2">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3">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parChTrans1D4">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solidFgAcc1">
    <dgm:fillClrLst meth="repeat">
      <a:schemeClr val="lt1"/>
    </dgm:fillClrLst>
    <dgm:linClrLst meth="repeat">
      <a:schemeClr val="accent4"/>
    </dgm:linClrLst>
    <dgm:effectClrLst/>
    <dgm:txLinClrLst/>
    <dgm:txFillClrLst meth="repeat">
      <a:schemeClr val="dk1"/>
    </dgm:txFillClrLst>
    <dgm:txEffectClrLst/>
  </dgm:styleLbl>
  <dgm:styleLbl name="solidAlignAcc1">
    <dgm:fillClrLst meth="repeat">
      <a:schemeClr val="lt1"/>
    </dgm:fillClrLst>
    <dgm:linClrLst meth="repeat">
      <a:schemeClr val="accent4"/>
    </dgm:linClrLst>
    <dgm:effectClrLst/>
    <dgm:txLinClrLst/>
    <dgm:txFillClrLst meth="repeat">
      <a:schemeClr val="dk1"/>
    </dgm:txFillClrLst>
    <dgm:txEffectClrLst/>
  </dgm:styleLbl>
  <dgm:styleLbl name="solidBgAcc1">
    <dgm:fillClrLst meth="repeat">
      <a:schemeClr val="lt1"/>
    </dgm:fillClrLst>
    <dgm:linClrLst meth="repeat">
      <a:schemeClr val="accent4"/>
    </dgm:linClrLst>
    <dgm:effectClrLst/>
    <dgm:txLinClrLst/>
    <dgm:txFillClrLst meth="repeat">
      <a:schemeClr val="dk1"/>
    </dgm:txFillClrLst>
    <dgm:txEffectClrLst/>
  </dgm:styleLbl>
  <dgm:styleLbl name="f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align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b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accent4"/>
    </dgm:linClrLst>
    <dgm:effectClrLst/>
    <dgm:txLinClrLst/>
    <dgm:txFillClrLst meth="repeat">
      <a:schemeClr val="dk1"/>
    </dgm:txFillClrLst>
    <dgm:txEffectClrLst/>
  </dgm:styleLbl>
  <dgm:styleLbl name="dkBgShp">
    <dgm:fillClrLst meth="repeat">
      <a:schemeClr val="accent4">
        <a:shade val="80000"/>
      </a:schemeClr>
    </dgm:fillClrLst>
    <dgm:linClrLst meth="repeat">
      <a:schemeClr val="accent4"/>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4945C8E-28E9-430B-B29D-0CE86896FE50}" type="doc">
      <dgm:prSet loTypeId="urn:microsoft.com/office/officeart/2005/8/layout/hierarchy5" loCatId="hierarchy" qsTypeId="urn:microsoft.com/office/officeart/2005/8/quickstyle/simple1" qsCatId="simple" csTypeId="urn:microsoft.com/office/officeart/2005/8/colors/accent4_2" csCatId="accent4" phldr="1"/>
      <dgm:spPr/>
      <dgm:t>
        <a:bodyPr/>
        <a:lstStyle/>
        <a:p>
          <a:endParaRPr lang="en-US"/>
        </a:p>
      </dgm:t>
    </dgm:pt>
    <dgm:pt modelId="{E910BAC1-EDA0-47A3-80F6-8C407C50C18A}">
      <dgm:prSet phldrT="[Text]" phldr="0" custT="1"/>
      <dgm:spPr>
        <a:solidFill>
          <a:schemeClr val="accent1">
            <a:lumMod val="40000"/>
            <a:lumOff val="60000"/>
          </a:schemeClr>
        </a:solidFill>
      </dgm:spPr>
      <dgm:t>
        <a:bodyPr/>
        <a:lstStyle/>
        <a:p>
          <a:r>
            <a:rPr lang="en-US" sz="1800" dirty="0">
              <a:solidFill>
                <a:schemeClr val="tx1"/>
              </a:solidFill>
              <a:latin typeface="Calibri (Body)"/>
            </a:rPr>
            <a:t>Interviews with people supported by a Small Support service provider</a:t>
          </a:r>
        </a:p>
      </dgm:t>
    </dgm:pt>
    <dgm:pt modelId="{2D9ACA0C-3AE2-45AE-B552-06AC4573B2CA}" type="parTrans" cxnId="{1CD13010-9106-42FA-BB63-E9FA0B7701DF}">
      <dgm:prSet/>
      <dgm:spPr/>
      <dgm:t>
        <a:bodyPr/>
        <a:lstStyle/>
        <a:p>
          <a:endParaRPr lang="en-US"/>
        </a:p>
      </dgm:t>
    </dgm:pt>
    <dgm:pt modelId="{A1BE71BD-E951-478D-8166-7CD14CD3F07E}" type="sibTrans" cxnId="{1CD13010-9106-42FA-BB63-E9FA0B7701DF}">
      <dgm:prSet/>
      <dgm:spPr/>
      <dgm:t>
        <a:bodyPr/>
        <a:lstStyle/>
        <a:p>
          <a:endParaRPr lang="en-US"/>
        </a:p>
      </dgm:t>
    </dgm:pt>
    <dgm:pt modelId="{9DE62A92-3A1B-4552-9B1C-37FB41580644}">
      <dgm:prSet phldrT="[Text]" phldr="0"/>
      <dgm:spPr>
        <a:solidFill>
          <a:schemeClr val="accent1">
            <a:lumMod val="40000"/>
            <a:lumOff val="60000"/>
          </a:schemeClr>
        </a:solidFill>
      </dgm:spPr>
      <dgm:t>
        <a:bodyPr/>
        <a:lstStyle/>
        <a:p>
          <a:r>
            <a:rPr lang="en-US" dirty="0">
              <a:solidFill>
                <a:schemeClr val="tx1"/>
              </a:solidFill>
              <a:latin typeface="Calibri (Body)"/>
            </a:rPr>
            <a:t>Interviews with new Small Support service providers </a:t>
          </a:r>
        </a:p>
      </dgm:t>
    </dgm:pt>
    <dgm:pt modelId="{BE8C0926-99F4-4E3F-B07F-C898744CE291}" type="parTrans" cxnId="{35446259-4EE5-4D9E-BF99-EFB8FD82D72C}">
      <dgm:prSet/>
      <dgm:spPr/>
      <dgm:t>
        <a:bodyPr/>
        <a:lstStyle/>
        <a:p>
          <a:endParaRPr lang="en-US"/>
        </a:p>
      </dgm:t>
    </dgm:pt>
    <dgm:pt modelId="{B6264588-5D03-41A6-87A5-7548A63C50E6}" type="sibTrans" cxnId="{35446259-4EE5-4D9E-BF99-EFB8FD82D72C}">
      <dgm:prSet/>
      <dgm:spPr/>
      <dgm:t>
        <a:bodyPr/>
        <a:lstStyle/>
        <a:p>
          <a:endParaRPr lang="en-US"/>
        </a:p>
      </dgm:t>
    </dgm:pt>
    <dgm:pt modelId="{FAA8F0B8-C039-4C80-AF9E-3635C3626E32}">
      <dgm:prSet phldr="0"/>
      <dgm:spPr>
        <a:solidFill>
          <a:schemeClr val="tx2">
            <a:lumMod val="20000"/>
            <a:lumOff val="80000"/>
          </a:schemeClr>
        </a:solidFill>
      </dgm:spPr>
      <dgm:t>
        <a:bodyPr/>
        <a:lstStyle/>
        <a:p>
          <a:pPr rtl="0"/>
          <a:r>
            <a:rPr lang="en-US">
              <a:latin typeface="Calibri Light" panose="020F0302020204030204"/>
            </a:rPr>
            <a:t> </a:t>
          </a:r>
        </a:p>
      </dgm:t>
    </dgm:pt>
    <dgm:pt modelId="{8E6A22CC-958D-4AEE-9265-553C2DDCC6C2}" type="parTrans" cxnId="{92CE44EF-65EA-4F1B-B903-88E0B2658C2E}">
      <dgm:prSet/>
      <dgm:spPr/>
      <dgm:t>
        <a:bodyPr/>
        <a:lstStyle/>
        <a:p>
          <a:endParaRPr lang="en-US"/>
        </a:p>
      </dgm:t>
    </dgm:pt>
    <dgm:pt modelId="{8C466719-B0EF-43B8-B5D4-53C6013E2F55}" type="sibTrans" cxnId="{92CE44EF-65EA-4F1B-B903-88E0B2658C2E}">
      <dgm:prSet/>
      <dgm:spPr/>
      <dgm:t>
        <a:bodyPr/>
        <a:lstStyle/>
        <a:p>
          <a:endParaRPr lang="en-GB"/>
        </a:p>
      </dgm:t>
    </dgm:pt>
    <dgm:pt modelId="{5411CF14-06C1-443F-937A-210FC3BF25EA}">
      <dgm:prSet phldr="0"/>
      <dgm:spPr>
        <a:solidFill>
          <a:schemeClr val="tx2">
            <a:lumMod val="20000"/>
            <a:lumOff val="80000"/>
          </a:schemeClr>
        </a:solidFill>
      </dgm:spPr>
      <dgm:t>
        <a:bodyPr/>
        <a:lstStyle/>
        <a:p>
          <a:pPr rtl="0"/>
          <a:r>
            <a:rPr lang="en-US" dirty="0">
              <a:latin typeface="Calibri Light" panose="020F0302020204030204"/>
            </a:rPr>
            <a:t> </a:t>
          </a:r>
          <a:endParaRPr lang="en-US" dirty="0"/>
        </a:p>
      </dgm:t>
    </dgm:pt>
    <dgm:pt modelId="{671C6C00-82FB-43C4-86F6-400036DF81D1}" type="parTrans" cxnId="{3D97AA22-AFC7-4499-AAFC-2DCE7E31EDA8}">
      <dgm:prSet/>
      <dgm:spPr/>
      <dgm:t>
        <a:bodyPr/>
        <a:lstStyle/>
        <a:p>
          <a:endParaRPr lang="en-US"/>
        </a:p>
      </dgm:t>
    </dgm:pt>
    <dgm:pt modelId="{6099777D-985A-4FD2-BA83-47A4681BA082}" type="sibTrans" cxnId="{3D97AA22-AFC7-4499-AAFC-2DCE7E31EDA8}">
      <dgm:prSet/>
      <dgm:spPr/>
      <dgm:t>
        <a:bodyPr/>
        <a:lstStyle/>
        <a:p>
          <a:endParaRPr lang="en-GB"/>
        </a:p>
      </dgm:t>
    </dgm:pt>
    <dgm:pt modelId="{1B2679B7-B0DB-4486-A3BE-1994F1AC590A}">
      <dgm:prSet phldr="0"/>
      <dgm:spPr>
        <a:solidFill>
          <a:schemeClr val="tx2">
            <a:lumMod val="20000"/>
            <a:lumOff val="80000"/>
          </a:schemeClr>
        </a:solidFill>
      </dgm:spPr>
      <dgm:t>
        <a:bodyPr/>
        <a:lstStyle/>
        <a:p>
          <a:pPr rtl="0"/>
          <a:r>
            <a:rPr lang="en-US" dirty="0">
              <a:latin typeface="Calibri Light" panose="020F0302020204030204"/>
            </a:rPr>
            <a:t> </a:t>
          </a:r>
        </a:p>
      </dgm:t>
    </dgm:pt>
    <dgm:pt modelId="{FECE14E5-6FB0-4834-8ED4-3E052B41BD0A}" type="parTrans" cxnId="{DF698354-99BA-4336-9962-2C9CE7CDBB79}">
      <dgm:prSet/>
      <dgm:spPr/>
      <dgm:t>
        <a:bodyPr/>
        <a:lstStyle/>
        <a:p>
          <a:endParaRPr lang="en-GB"/>
        </a:p>
      </dgm:t>
    </dgm:pt>
    <dgm:pt modelId="{45DCD0FA-BB07-49AF-8234-C6B8015127F0}" type="sibTrans" cxnId="{DF698354-99BA-4336-9962-2C9CE7CDBB79}">
      <dgm:prSet/>
      <dgm:spPr/>
      <dgm:t>
        <a:bodyPr/>
        <a:lstStyle/>
        <a:p>
          <a:endParaRPr lang="en-GB"/>
        </a:p>
      </dgm:t>
    </dgm:pt>
    <dgm:pt modelId="{DDBBE34D-E7FF-43C4-8F10-0A3C4F658BEB}">
      <dgm:prSet phldrT="[Text]" phldr="0"/>
      <dgm:spPr>
        <a:solidFill>
          <a:schemeClr val="accent1">
            <a:lumMod val="40000"/>
            <a:lumOff val="60000"/>
          </a:schemeClr>
        </a:solidFill>
      </dgm:spPr>
      <dgm:t>
        <a:bodyPr/>
        <a:lstStyle/>
        <a:p>
          <a:pPr rtl="0"/>
          <a:r>
            <a:rPr lang="en-US" dirty="0">
              <a:solidFill>
                <a:schemeClr val="tx1"/>
              </a:solidFill>
              <a:latin typeface="Calibri (Body)"/>
            </a:rPr>
            <a:t>Interviews with </a:t>
          </a:r>
        </a:p>
        <a:p>
          <a:pPr rtl="0"/>
          <a:r>
            <a:rPr lang="en-US" dirty="0">
              <a:solidFill>
                <a:schemeClr val="tx1"/>
              </a:solidFill>
              <a:latin typeface="Calibri (Body)"/>
            </a:rPr>
            <a:t>Social Workers </a:t>
          </a:r>
        </a:p>
      </dgm:t>
    </dgm:pt>
    <dgm:pt modelId="{74385C47-EF17-4B41-AC50-FF2D0A4215ED}" type="sibTrans" cxnId="{8216717D-9A92-4DEB-AEF9-AF39D5C29823}">
      <dgm:prSet/>
      <dgm:spPr/>
      <dgm:t>
        <a:bodyPr/>
        <a:lstStyle/>
        <a:p>
          <a:endParaRPr lang="en-US"/>
        </a:p>
      </dgm:t>
    </dgm:pt>
    <dgm:pt modelId="{DA5C462F-7BEB-4BBA-A8AC-16198C9CC22A}" type="parTrans" cxnId="{8216717D-9A92-4DEB-AEF9-AF39D5C29823}">
      <dgm:prSet/>
      <dgm:spPr/>
      <dgm:t>
        <a:bodyPr/>
        <a:lstStyle/>
        <a:p>
          <a:endParaRPr lang="en-US"/>
        </a:p>
      </dgm:t>
    </dgm:pt>
    <dgm:pt modelId="{13944766-6DD1-437F-81CA-26AFEF6A651C}">
      <dgm:prSet phldrT="[Text]" phldr="0"/>
      <dgm:spPr>
        <a:solidFill>
          <a:schemeClr val="accent1">
            <a:lumMod val="40000"/>
            <a:lumOff val="60000"/>
          </a:schemeClr>
        </a:solidFill>
      </dgm:spPr>
      <dgm:t>
        <a:bodyPr/>
        <a:lstStyle/>
        <a:p>
          <a:r>
            <a:rPr lang="en-US" dirty="0">
              <a:solidFill>
                <a:schemeClr val="tx1"/>
              </a:solidFill>
            </a:rPr>
            <a:t>Interviews with Housing Providers</a:t>
          </a:r>
        </a:p>
      </dgm:t>
    </dgm:pt>
    <dgm:pt modelId="{1EFF6D6B-49A0-4019-867B-39DC2D3A7AA8}" type="sibTrans" cxnId="{245D2FC0-3A74-4CE4-927D-67834383240A}">
      <dgm:prSet/>
      <dgm:spPr/>
      <dgm:t>
        <a:bodyPr/>
        <a:lstStyle/>
        <a:p>
          <a:endParaRPr lang="en-US"/>
        </a:p>
      </dgm:t>
    </dgm:pt>
    <dgm:pt modelId="{423C7F35-AE9A-4DEB-AAC2-1CA17580DB0D}" type="parTrans" cxnId="{245D2FC0-3A74-4CE4-927D-67834383240A}">
      <dgm:prSet/>
      <dgm:spPr/>
      <dgm:t>
        <a:bodyPr/>
        <a:lstStyle/>
        <a:p>
          <a:endParaRPr lang="en-US"/>
        </a:p>
      </dgm:t>
    </dgm:pt>
    <dgm:pt modelId="{50DE67DD-0406-4A75-947C-661D8CF66F27}" type="pres">
      <dgm:prSet presAssocID="{A4945C8E-28E9-430B-B29D-0CE86896FE50}" presName="mainComposite" presStyleCnt="0">
        <dgm:presLayoutVars>
          <dgm:chPref val="1"/>
          <dgm:dir/>
          <dgm:animOne val="branch"/>
          <dgm:animLvl val="lvl"/>
          <dgm:resizeHandles val="exact"/>
        </dgm:presLayoutVars>
      </dgm:prSet>
      <dgm:spPr/>
    </dgm:pt>
    <dgm:pt modelId="{5F3AB421-4075-4108-B952-84AF61F86FEF}" type="pres">
      <dgm:prSet presAssocID="{A4945C8E-28E9-430B-B29D-0CE86896FE50}" presName="hierFlow" presStyleCnt="0"/>
      <dgm:spPr/>
    </dgm:pt>
    <dgm:pt modelId="{0D1BB9AF-B5B0-47CB-A344-D05C30E06A6C}" type="pres">
      <dgm:prSet presAssocID="{A4945C8E-28E9-430B-B29D-0CE86896FE50}" presName="firstBuf" presStyleCnt="0"/>
      <dgm:spPr/>
    </dgm:pt>
    <dgm:pt modelId="{E9546C6E-AC2D-407B-9472-71281815F1AD}" type="pres">
      <dgm:prSet presAssocID="{A4945C8E-28E9-430B-B29D-0CE86896FE50}" presName="hierChild1" presStyleCnt="0">
        <dgm:presLayoutVars>
          <dgm:chPref val="1"/>
          <dgm:animOne val="branch"/>
          <dgm:animLvl val="lvl"/>
        </dgm:presLayoutVars>
      </dgm:prSet>
      <dgm:spPr/>
    </dgm:pt>
    <dgm:pt modelId="{BBFFAC15-EE94-4113-A275-C0E10B169104}" type="pres">
      <dgm:prSet presAssocID="{E910BAC1-EDA0-47A3-80F6-8C407C50C18A}" presName="Name17" presStyleCnt="0"/>
      <dgm:spPr/>
    </dgm:pt>
    <dgm:pt modelId="{7F0F7048-57A9-4F76-B850-944A1718F1A0}" type="pres">
      <dgm:prSet presAssocID="{E910BAC1-EDA0-47A3-80F6-8C407C50C18A}" presName="level1Shape" presStyleLbl="node0" presStyleIdx="0" presStyleCnt="1" custScaleX="100183" custScaleY="182964" custLinFactNeighborX="-5360" custLinFactNeighborY="9141">
        <dgm:presLayoutVars>
          <dgm:chPref val="3"/>
        </dgm:presLayoutVars>
      </dgm:prSet>
      <dgm:spPr/>
    </dgm:pt>
    <dgm:pt modelId="{4390C72B-6D6D-4760-A330-0B7A2417A436}" type="pres">
      <dgm:prSet presAssocID="{E910BAC1-EDA0-47A3-80F6-8C407C50C18A}" presName="hierChild2" presStyleCnt="0"/>
      <dgm:spPr/>
    </dgm:pt>
    <dgm:pt modelId="{0CE3DEA8-1B4B-49B4-8EF1-C071EF95591E}" type="pres">
      <dgm:prSet presAssocID="{423C7F35-AE9A-4DEB-AAC2-1CA17580DB0D}" presName="Name25" presStyleLbl="parChTrans1D2" presStyleIdx="0" presStyleCnt="2"/>
      <dgm:spPr/>
    </dgm:pt>
    <dgm:pt modelId="{E9E6F3E6-4DFC-4D85-B635-B207BB63BF41}" type="pres">
      <dgm:prSet presAssocID="{423C7F35-AE9A-4DEB-AAC2-1CA17580DB0D}" presName="connTx" presStyleLbl="parChTrans1D2" presStyleIdx="0" presStyleCnt="2"/>
      <dgm:spPr/>
    </dgm:pt>
    <dgm:pt modelId="{9C13433A-15DC-4808-8708-D83F23DDE4C6}" type="pres">
      <dgm:prSet presAssocID="{13944766-6DD1-437F-81CA-26AFEF6A651C}" presName="Name30" presStyleCnt="0"/>
      <dgm:spPr/>
    </dgm:pt>
    <dgm:pt modelId="{140D6A52-100E-46F9-A149-3CE89C6B4BB5}" type="pres">
      <dgm:prSet presAssocID="{13944766-6DD1-437F-81CA-26AFEF6A651C}" presName="level2Shape" presStyleLbl="node2" presStyleIdx="0" presStyleCnt="2" custScaleX="81054" custScaleY="96100" custLinFactNeighborX="-8743" custLinFactNeighborY="2421"/>
      <dgm:spPr/>
    </dgm:pt>
    <dgm:pt modelId="{928B2436-9CC0-455B-9771-1D49FBABF3FD}" type="pres">
      <dgm:prSet presAssocID="{13944766-6DD1-437F-81CA-26AFEF6A651C}" presName="hierChild3" presStyleCnt="0"/>
      <dgm:spPr/>
    </dgm:pt>
    <dgm:pt modelId="{956B9CD0-82B6-42EC-9561-BD752C130246}" type="pres">
      <dgm:prSet presAssocID="{BE8C0926-99F4-4E3F-B07F-C898744CE291}" presName="Name25" presStyleLbl="parChTrans1D3" presStyleIdx="0" presStyleCnt="1"/>
      <dgm:spPr/>
    </dgm:pt>
    <dgm:pt modelId="{2792B84F-5376-4D50-81F3-1068DB01E93F}" type="pres">
      <dgm:prSet presAssocID="{BE8C0926-99F4-4E3F-B07F-C898744CE291}" presName="connTx" presStyleLbl="parChTrans1D3" presStyleIdx="0" presStyleCnt="1"/>
      <dgm:spPr/>
    </dgm:pt>
    <dgm:pt modelId="{50AFA841-5567-4E11-8E3F-17C0A56BA151}" type="pres">
      <dgm:prSet presAssocID="{9DE62A92-3A1B-4552-9B1C-37FB41580644}" presName="Name30" presStyleCnt="0"/>
      <dgm:spPr/>
    </dgm:pt>
    <dgm:pt modelId="{FB0B8486-9213-4BC0-97F2-D32F6BCF9B73}" type="pres">
      <dgm:prSet presAssocID="{9DE62A92-3A1B-4552-9B1C-37FB41580644}" presName="level2Shape" presStyleLbl="node3" presStyleIdx="0" presStyleCnt="1" custScaleX="71260" custScaleY="151531" custLinFactY="20838" custLinFactNeighborX="-3081" custLinFactNeighborY="100000"/>
      <dgm:spPr/>
    </dgm:pt>
    <dgm:pt modelId="{4E2FDEEB-73D4-41E7-AD4E-6426D82F1A11}" type="pres">
      <dgm:prSet presAssocID="{9DE62A92-3A1B-4552-9B1C-37FB41580644}" presName="hierChild3" presStyleCnt="0"/>
      <dgm:spPr/>
    </dgm:pt>
    <dgm:pt modelId="{431268BF-164E-4F79-A0B2-618A060C5F47}" type="pres">
      <dgm:prSet presAssocID="{DA5C462F-7BEB-4BBA-A8AC-16198C9CC22A}" presName="Name25" presStyleLbl="parChTrans1D2" presStyleIdx="1" presStyleCnt="2"/>
      <dgm:spPr/>
    </dgm:pt>
    <dgm:pt modelId="{ADE9B718-3B9A-4FA0-9E89-BD8AE963F668}" type="pres">
      <dgm:prSet presAssocID="{DA5C462F-7BEB-4BBA-A8AC-16198C9CC22A}" presName="connTx" presStyleLbl="parChTrans1D2" presStyleIdx="1" presStyleCnt="2"/>
      <dgm:spPr/>
    </dgm:pt>
    <dgm:pt modelId="{767E63F0-65DC-457A-9E6C-D4724212049A}" type="pres">
      <dgm:prSet presAssocID="{DDBBE34D-E7FF-43C4-8F10-0A3C4F658BEB}" presName="Name30" presStyleCnt="0"/>
      <dgm:spPr/>
    </dgm:pt>
    <dgm:pt modelId="{E0D3D70F-EDC0-42D2-AEFC-1D5B99906576}" type="pres">
      <dgm:prSet presAssocID="{DDBBE34D-E7FF-43C4-8F10-0A3C4F658BEB}" presName="level2Shape" presStyleLbl="node2" presStyleIdx="1" presStyleCnt="2" custScaleX="68184" custScaleY="124880" custLinFactNeighborX="11724" custLinFactNeighborY="28803"/>
      <dgm:spPr/>
    </dgm:pt>
    <dgm:pt modelId="{B08FEDB6-F207-4FA8-8174-3522A0228C95}" type="pres">
      <dgm:prSet presAssocID="{DDBBE34D-E7FF-43C4-8F10-0A3C4F658BEB}" presName="hierChild3" presStyleCnt="0"/>
      <dgm:spPr/>
    </dgm:pt>
    <dgm:pt modelId="{8EE06875-0525-495C-9D9D-200A44131E10}" type="pres">
      <dgm:prSet presAssocID="{A4945C8E-28E9-430B-B29D-0CE86896FE50}" presName="bgShapesFlow" presStyleCnt="0"/>
      <dgm:spPr/>
    </dgm:pt>
    <dgm:pt modelId="{1864525B-4EDE-4AAB-ADD6-B95AD21E8A64}" type="pres">
      <dgm:prSet presAssocID="{5411CF14-06C1-443F-937A-210FC3BF25EA}" presName="rectComp" presStyleCnt="0"/>
      <dgm:spPr/>
    </dgm:pt>
    <dgm:pt modelId="{15FC21BA-36B5-416D-9F35-2C338F35E510}" type="pres">
      <dgm:prSet presAssocID="{5411CF14-06C1-443F-937A-210FC3BF25EA}" presName="bgRect" presStyleLbl="bgShp" presStyleIdx="0" presStyleCnt="3" custScaleX="260944" custScaleY="100000" custLinFactNeighborX="260" custLinFactNeighborY="751"/>
      <dgm:spPr/>
    </dgm:pt>
    <dgm:pt modelId="{C2BE0AC1-94BE-4535-A6A4-09EBCC4065D8}" type="pres">
      <dgm:prSet presAssocID="{5411CF14-06C1-443F-937A-210FC3BF25EA}" presName="bgRectTx" presStyleLbl="bgShp" presStyleIdx="0" presStyleCnt="3">
        <dgm:presLayoutVars>
          <dgm:bulletEnabled val="1"/>
        </dgm:presLayoutVars>
      </dgm:prSet>
      <dgm:spPr/>
    </dgm:pt>
    <dgm:pt modelId="{2CFCE895-1C2E-4EBE-A085-9A7AA832864F}" type="pres">
      <dgm:prSet presAssocID="{5411CF14-06C1-443F-937A-210FC3BF25EA}" presName="spComp" presStyleCnt="0"/>
      <dgm:spPr/>
    </dgm:pt>
    <dgm:pt modelId="{7808B31D-8190-4143-866D-0F2EC83314A7}" type="pres">
      <dgm:prSet presAssocID="{5411CF14-06C1-443F-937A-210FC3BF25EA}" presName="hSp" presStyleCnt="0"/>
      <dgm:spPr/>
    </dgm:pt>
    <dgm:pt modelId="{6F918E28-0C2F-4DDA-94C4-42CAA6F8F8DB}" type="pres">
      <dgm:prSet presAssocID="{1B2679B7-B0DB-4486-A3BE-1994F1AC590A}" presName="rectComp" presStyleCnt="0"/>
      <dgm:spPr/>
    </dgm:pt>
    <dgm:pt modelId="{4BA6168D-9AAA-4271-8DDB-0A848FBD464A}" type="pres">
      <dgm:prSet presAssocID="{1B2679B7-B0DB-4486-A3BE-1994F1AC590A}" presName="bgRect" presStyleLbl="bgShp" presStyleIdx="1" presStyleCnt="3" custScaleX="263535" custScaleY="100000"/>
      <dgm:spPr/>
    </dgm:pt>
    <dgm:pt modelId="{6CAAAB5C-8A14-4B6B-B3DE-7FED0D4A4F0F}" type="pres">
      <dgm:prSet presAssocID="{1B2679B7-B0DB-4486-A3BE-1994F1AC590A}" presName="bgRectTx" presStyleLbl="bgShp" presStyleIdx="1" presStyleCnt="3">
        <dgm:presLayoutVars>
          <dgm:bulletEnabled val="1"/>
        </dgm:presLayoutVars>
      </dgm:prSet>
      <dgm:spPr/>
    </dgm:pt>
    <dgm:pt modelId="{6EB894BB-6A70-4368-B41B-C1F2027B7078}" type="pres">
      <dgm:prSet presAssocID="{1B2679B7-B0DB-4486-A3BE-1994F1AC590A}" presName="spComp" presStyleCnt="0"/>
      <dgm:spPr/>
    </dgm:pt>
    <dgm:pt modelId="{AD35514C-D44C-419D-9FF6-51FE75F80117}" type="pres">
      <dgm:prSet presAssocID="{1B2679B7-B0DB-4486-A3BE-1994F1AC590A}" presName="hSp" presStyleCnt="0"/>
      <dgm:spPr/>
    </dgm:pt>
    <dgm:pt modelId="{D1474F96-FEB8-4B6C-8D9F-797B9F569A46}" type="pres">
      <dgm:prSet presAssocID="{FAA8F0B8-C039-4C80-AF9E-3635C3626E32}" presName="rectComp" presStyleCnt="0"/>
      <dgm:spPr/>
    </dgm:pt>
    <dgm:pt modelId="{6662C109-17E2-47EA-B84C-47A529350285}" type="pres">
      <dgm:prSet presAssocID="{FAA8F0B8-C039-4C80-AF9E-3635C3626E32}" presName="bgRect" presStyleLbl="bgShp" presStyleIdx="2" presStyleCnt="3" custScaleX="223002" custLinFactNeighborX="8681"/>
      <dgm:spPr/>
    </dgm:pt>
    <dgm:pt modelId="{80596F62-4E47-4E64-A2A9-E47B6F53D278}" type="pres">
      <dgm:prSet presAssocID="{FAA8F0B8-C039-4C80-AF9E-3635C3626E32}" presName="bgRectTx" presStyleLbl="bgShp" presStyleIdx="2" presStyleCnt="3">
        <dgm:presLayoutVars>
          <dgm:bulletEnabled val="1"/>
        </dgm:presLayoutVars>
      </dgm:prSet>
      <dgm:spPr/>
    </dgm:pt>
  </dgm:ptLst>
  <dgm:cxnLst>
    <dgm:cxn modelId="{13101A0A-0DED-48C2-9F97-5B9A081D1CB7}" type="presOf" srcId="{FAA8F0B8-C039-4C80-AF9E-3635C3626E32}" destId="{6662C109-17E2-47EA-B84C-47A529350285}" srcOrd="0" destOrd="0" presId="urn:microsoft.com/office/officeart/2005/8/layout/hierarchy5"/>
    <dgm:cxn modelId="{1CD13010-9106-42FA-BB63-E9FA0B7701DF}" srcId="{A4945C8E-28E9-430B-B29D-0CE86896FE50}" destId="{E910BAC1-EDA0-47A3-80F6-8C407C50C18A}" srcOrd="0" destOrd="0" parTransId="{2D9ACA0C-3AE2-45AE-B552-06AC4573B2CA}" sibTransId="{A1BE71BD-E951-478D-8166-7CD14CD3F07E}"/>
    <dgm:cxn modelId="{76675410-A691-4BFC-8A9E-65DBF139A2BF}" type="presOf" srcId="{DA5C462F-7BEB-4BBA-A8AC-16198C9CC22A}" destId="{ADE9B718-3B9A-4FA0-9E89-BD8AE963F668}" srcOrd="1" destOrd="0" presId="urn:microsoft.com/office/officeart/2005/8/layout/hierarchy5"/>
    <dgm:cxn modelId="{12D1891A-6AAB-4F80-95BD-96E047B43A87}" type="presOf" srcId="{5411CF14-06C1-443F-937A-210FC3BF25EA}" destId="{15FC21BA-36B5-416D-9F35-2C338F35E510}" srcOrd="0" destOrd="0" presId="urn:microsoft.com/office/officeart/2005/8/layout/hierarchy5"/>
    <dgm:cxn modelId="{3D97AA22-AFC7-4499-AAFC-2DCE7E31EDA8}" srcId="{A4945C8E-28E9-430B-B29D-0CE86896FE50}" destId="{5411CF14-06C1-443F-937A-210FC3BF25EA}" srcOrd="1" destOrd="0" parTransId="{671C6C00-82FB-43C4-86F6-400036DF81D1}" sibTransId="{6099777D-985A-4FD2-BA83-47A4681BA082}"/>
    <dgm:cxn modelId="{424C7C35-4CF4-437B-8579-B655C74C18C7}" type="presOf" srcId="{BE8C0926-99F4-4E3F-B07F-C898744CE291}" destId="{956B9CD0-82B6-42EC-9561-BD752C130246}" srcOrd="0" destOrd="0" presId="urn:microsoft.com/office/officeart/2005/8/layout/hierarchy5"/>
    <dgm:cxn modelId="{A45F3F37-4FAA-4E67-89ED-CF05667E363D}" type="presOf" srcId="{423C7F35-AE9A-4DEB-AAC2-1CA17580DB0D}" destId="{E9E6F3E6-4DFC-4D85-B635-B207BB63BF41}" srcOrd="1" destOrd="0" presId="urn:microsoft.com/office/officeart/2005/8/layout/hierarchy5"/>
    <dgm:cxn modelId="{62F31F65-5DCA-4B61-98B0-6CF0C2DBEF76}" type="presOf" srcId="{13944766-6DD1-437F-81CA-26AFEF6A651C}" destId="{140D6A52-100E-46F9-A149-3CE89C6B4BB5}" srcOrd="0" destOrd="0" presId="urn:microsoft.com/office/officeart/2005/8/layout/hierarchy5"/>
    <dgm:cxn modelId="{2E435045-9FFA-445C-A8EB-3039EDBD5AF7}" type="presOf" srcId="{5411CF14-06C1-443F-937A-210FC3BF25EA}" destId="{C2BE0AC1-94BE-4535-A6A4-09EBCC4065D8}" srcOrd="1" destOrd="0" presId="urn:microsoft.com/office/officeart/2005/8/layout/hierarchy5"/>
    <dgm:cxn modelId="{DC21714F-4446-4DE3-B711-E3C21DD96C75}" type="presOf" srcId="{1B2679B7-B0DB-4486-A3BE-1994F1AC590A}" destId="{6CAAAB5C-8A14-4B6B-B3DE-7FED0D4A4F0F}" srcOrd="1" destOrd="0" presId="urn:microsoft.com/office/officeart/2005/8/layout/hierarchy5"/>
    <dgm:cxn modelId="{DF698354-99BA-4336-9962-2C9CE7CDBB79}" srcId="{A4945C8E-28E9-430B-B29D-0CE86896FE50}" destId="{1B2679B7-B0DB-4486-A3BE-1994F1AC590A}" srcOrd="2" destOrd="0" parTransId="{FECE14E5-6FB0-4834-8ED4-3E052B41BD0A}" sibTransId="{45DCD0FA-BB07-49AF-8234-C6B8015127F0}"/>
    <dgm:cxn modelId="{ABFA7B77-D81E-4BA3-9995-9A7AFB35A90F}" type="presOf" srcId="{A4945C8E-28E9-430B-B29D-0CE86896FE50}" destId="{50DE67DD-0406-4A75-947C-661D8CF66F27}" srcOrd="0" destOrd="0" presId="urn:microsoft.com/office/officeart/2005/8/layout/hierarchy5"/>
    <dgm:cxn modelId="{2368A157-3A67-4221-A6A4-0C89C33F0795}" type="presOf" srcId="{FAA8F0B8-C039-4C80-AF9E-3635C3626E32}" destId="{80596F62-4E47-4E64-A2A9-E47B6F53D278}" srcOrd="1" destOrd="0" presId="urn:microsoft.com/office/officeart/2005/8/layout/hierarchy5"/>
    <dgm:cxn modelId="{35446259-4EE5-4D9E-BF99-EFB8FD82D72C}" srcId="{13944766-6DD1-437F-81CA-26AFEF6A651C}" destId="{9DE62A92-3A1B-4552-9B1C-37FB41580644}" srcOrd="0" destOrd="0" parTransId="{BE8C0926-99F4-4E3F-B07F-C898744CE291}" sibTransId="{B6264588-5D03-41A6-87A5-7548A63C50E6}"/>
    <dgm:cxn modelId="{8216717D-9A92-4DEB-AEF9-AF39D5C29823}" srcId="{E910BAC1-EDA0-47A3-80F6-8C407C50C18A}" destId="{DDBBE34D-E7FF-43C4-8F10-0A3C4F658BEB}" srcOrd="1" destOrd="0" parTransId="{DA5C462F-7BEB-4BBA-A8AC-16198C9CC22A}" sibTransId="{74385C47-EF17-4B41-AC50-FF2D0A4215ED}"/>
    <dgm:cxn modelId="{8B39AAA1-357E-4527-9AFA-2BA30470197E}" type="presOf" srcId="{BE8C0926-99F4-4E3F-B07F-C898744CE291}" destId="{2792B84F-5376-4D50-81F3-1068DB01E93F}" srcOrd="1" destOrd="0" presId="urn:microsoft.com/office/officeart/2005/8/layout/hierarchy5"/>
    <dgm:cxn modelId="{5FEB10A2-0648-40DF-B337-00EE5043BD03}" type="presOf" srcId="{DA5C462F-7BEB-4BBA-A8AC-16198C9CC22A}" destId="{431268BF-164E-4F79-A0B2-618A060C5F47}" srcOrd="0" destOrd="0" presId="urn:microsoft.com/office/officeart/2005/8/layout/hierarchy5"/>
    <dgm:cxn modelId="{0BD345A9-68D8-4D6A-9910-8D144E9CC6CB}" type="presOf" srcId="{9DE62A92-3A1B-4552-9B1C-37FB41580644}" destId="{FB0B8486-9213-4BC0-97F2-D32F6BCF9B73}" srcOrd="0" destOrd="0" presId="urn:microsoft.com/office/officeart/2005/8/layout/hierarchy5"/>
    <dgm:cxn modelId="{3BC41CB6-DCBA-4351-B3E3-AA3E789C806A}" type="presOf" srcId="{423C7F35-AE9A-4DEB-AAC2-1CA17580DB0D}" destId="{0CE3DEA8-1B4B-49B4-8EF1-C071EF95591E}" srcOrd="0" destOrd="0" presId="urn:microsoft.com/office/officeart/2005/8/layout/hierarchy5"/>
    <dgm:cxn modelId="{245D2FC0-3A74-4CE4-927D-67834383240A}" srcId="{E910BAC1-EDA0-47A3-80F6-8C407C50C18A}" destId="{13944766-6DD1-437F-81CA-26AFEF6A651C}" srcOrd="0" destOrd="0" parTransId="{423C7F35-AE9A-4DEB-AAC2-1CA17580DB0D}" sibTransId="{1EFF6D6B-49A0-4019-867B-39DC2D3A7AA8}"/>
    <dgm:cxn modelId="{F399F1D7-AB23-425B-8685-AA3C0225A8C6}" type="presOf" srcId="{E910BAC1-EDA0-47A3-80F6-8C407C50C18A}" destId="{7F0F7048-57A9-4F76-B850-944A1718F1A0}" srcOrd="0" destOrd="0" presId="urn:microsoft.com/office/officeart/2005/8/layout/hierarchy5"/>
    <dgm:cxn modelId="{92CE44EF-65EA-4F1B-B903-88E0B2658C2E}" srcId="{A4945C8E-28E9-430B-B29D-0CE86896FE50}" destId="{FAA8F0B8-C039-4C80-AF9E-3635C3626E32}" srcOrd="3" destOrd="0" parTransId="{8E6A22CC-958D-4AEE-9265-553C2DDCC6C2}" sibTransId="{8C466719-B0EF-43B8-B5D4-53C6013E2F55}"/>
    <dgm:cxn modelId="{C4465BF3-1BA6-420D-B7A2-4FBF0D5CFA7C}" type="presOf" srcId="{DDBBE34D-E7FF-43C4-8F10-0A3C4F658BEB}" destId="{E0D3D70F-EDC0-42D2-AEFC-1D5B99906576}" srcOrd="0" destOrd="0" presId="urn:microsoft.com/office/officeart/2005/8/layout/hierarchy5"/>
    <dgm:cxn modelId="{1E1808F8-FE3E-4964-8CFF-C59976D9709F}" type="presOf" srcId="{1B2679B7-B0DB-4486-A3BE-1994F1AC590A}" destId="{4BA6168D-9AAA-4271-8DDB-0A848FBD464A}" srcOrd="0" destOrd="0" presId="urn:microsoft.com/office/officeart/2005/8/layout/hierarchy5"/>
    <dgm:cxn modelId="{C6EE939E-9EB2-4EA1-867B-95515CA5ED23}" type="presParOf" srcId="{50DE67DD-0406-4A75-947C-661D8CF66F27}" destId="{5F3AB421-4075-4108-B952-84AF61F86FEF}" srcOrd="0" destOrd="0" presId="urn:microsoft.com/office/officeart/2005/8/layout/hierarchy5"/>
    <dgm:cxn modelId="{F092D821-0315-4576-B5F7-7961B71CCEC0}" type="presParOf" srcId="{5F3AB421-4075-4108-B952-84AF61F86FEF}" destId="{0D1BB9AF-B5B0-47CB-A344-D05C30E06A6C}" srcOrd="0" destOrd="0" presId="urn:microsoft.com/office/officeart/2005/8/layout/hierarchy5"/>
    <dgm:cxn modelId="{FCA8D68F-7491-48B9-BD70-7B7401F0C2E2}" type="presParOf" srcId="{5F3AB421-4075-4108-B952-84AF61F86FEF}" destId="{E9546C6E-AC2D-407B-9472-71281815F1AD}" srcOrd="1" destOrd="0" presId="urn:microsoft.com/office/officeart/2005/8/layout/hierarchy5"/>
    <dgm:cxn modelId="{1DA9112E-AAF3-44FB-8DDE-78414F1EE2B1}" type="presParOf" srcId="{E9546C6E-AC2D-407B-9472-71281815F1AD}" destId="{BBFFAC15-EE94-4113-A275-C0E10B169104}" srcOrd="0" destOrd="0" presId="urn:microsoft.com/office/officeart/2005/8/layout/hierarchy5"/>
    <dgm:cxn modelId="{BAA6C1EB-07F3-404F-AC66-BD950C8FAAC5}" type="presParOf" srcId="{BBFFAC15-EE94-4113-A275-C0E10B169104}" destId="{7F0F7048-57A9-4F76-B850-944A1718F1A0}" srcOrd="0" destOrd="0" presId="urn:microsoft.com/office/officeart/2005/8/layout/hierarchy5"/>
    <dgm:cxn modelId="{397C3961-D00F-4C8E-8CA6-3D8415D83D2F}" type="presParOf" srcId="{BBFFAC15-EE94-4113-A275-C0E10B169104}" destId="{4390C72B-6D6D-4760-A330-0B7A2417A436}" srcOrd="1" destOrd="0" presId="urn:microsoft.com/office/officeart/2005/8/layout/hierarchy5"/>
    <dgm:cxn modelId="{895E3076-4F49-43A1-BA9D-6FDAA6FC5CB2}" type="presParOf" srcId="{4390C72B-6D6D-4760-A330-0B7A2417A436}" destId="{0CE3DEA8-1B4B-49B4-8EF1-C071EF95591E}" srcOrd="0" destOrd="0" presId="urn:microsoft.com/office/officeart/2005/8/layout/hierarchy5"/>
    <dgm:cxn modelId="{4A42DB9C-DC38-4BF3-92ED-ED0A4075E816}" type="presParOf" srcId="{0CE3DEA8-1B4B-49B4-8EF1-C071EF95591E}" destId="{E9E6F3E6-4DFC-4D85-B635-B207BB63BF41}" srcOrd="0" destOrd="0" presId="urn:microsoft.com/office/officeart/2005/8/layout/hierarchy5"/>
    <dgm:cxn modelId="{7CC4C371-B369-4E34-B151-6AB8CB9B8767}" type="presParOf" srcId="{4390C72B-6D6D-4760-A330-0B7A2417A436}" destId="{9C13433A-15DC-4808-8708-D83F23DDE4C6}" srcOrd="1" destOrd="0" presId="urn:microsoft.com/office/officeart/2005/8/layout/hierarchy5"/>
    <dgm:cxn modelId="{EE0E6415-295F-4AAD-ABF9-EA1DC8B412D8}" type="presParOf" srcId="{9C13433A-15DC-4808-8708-D83F23DDE4C6}" destId="{140D6A52-100E-46F9-A149-3CE89C6B4BB5}" srcOrd="0" destOrd="0" presId="urn:microsoft.com/office/officeart/2005/8/layout/hierarchy5"/>
    <dgm:cxn modelId="{9FC660A3-C399-4800-BA39-228EE0A2C119}" type="presParOf" srcId="{9C13433A-15DC-4808-8708-D83F23DDE4C6}" destId="{928B2436-9CC0-455B-9771-1D49FBABF3FD}" srcOrd="1" destOrd="0" presId="urn:microsoft.com/office/officeart/2005/8/layout/hierarchy5"/>
    <dgm:cxn modelId="{1AE88130-50B6-4FB6-B75E-9DC7902FD095}" type="presParOf" srcId="{928B2436-9CC0-455B-9771-1D49FBABF3FD}" destId="{956B9CD0-82B6-42EC-9561-BD752C130246}" srcOrd="0" destOrd="0" presId="urn:microsoft.com/office/officeart/2005/8/layout/hierarchy5"/>
    <dgm:cxn modelId="{E4DD2D01-7C23-4CD5-906D-EC4B51F495F3}" type="presParOf" srcId="{956B9CD0-82B6-42EC-9561-BD752C130246}" destId="{2792B84F-5376-4D50-81F3-1068DB01E93F}" srcOrd="0" destOrd="0" presId="urn:microsoft.com/office/officeart/2005/8/layout/hierarchy5"/>
    <dgm:cxn modelId="{B9047753-D5DD-42BE-A60A-C65BEE278A85}" type="presParOf" srcId="{928B2436-9CC0-455B-9771-1D49FBABF3FD}" destId="{50AFA841-5567-4E11-8E3F-17C0A56BA151}" srcOrd="1" destOrd="0" presId="urn:microsoft.com/office/officeart/2005/8/layout/hierarchy5"/>
    <dgm:cxn modelId="{49944289-70D8-493B-A7D7-BE969D8187BA}" type="presParOf" srcId="{50AFA841-5567-4E11-8E3F-17C0A56BA151}" destId="{FB0B8486-9213-4BC0-97F2-D32F6BCF9B73}" srcOrd="0" destOrd="0" presId="urn:microsoft.com/office/officeart/2005/8/layout/hierarchy5"/>
    <dgm:cxn modelId="{98402344-93F3-4E44-A900-D8E4FF7B80C0}" type="presParOf" srcId="{50AFA841-5567-4E11-8E3F-17C0A56BA151}" destId="{4E2FDEEB-73D4-41E7-AD4E-6426D82F1A11}" srcOrd="1" destOrd="0" presId="urn:microsoft.com/office/officeart/2005/8/layout/hierarchy5"/>
    <dgm:cxn modelId="{D02A5774-D686-4995-BB78-55D6F4A538A3}" type="presParOf" srcId="{4390C72B-6D6D-4760-A330-0B7A2417A436}" destId="{431268BF-164E-4F79-A0B2-618A060C5F47}" srcOrd="2" destOrd="0" presId="urn:microsoft.com/office/officeart/2005/8/layout/hierarchy5"/>
    <dgm:cxn modelId="{D3C0FBFF-F24D-47C0-B79C-63C4F0A50115}" type="presParOf" srcId="{431268BF-164E-4F79-A0B2-618A060C5F47}" destId="{ADE9B718-3B9A-4FA0-9E89-BD8AE963F668}" srcOrd="0" destOrd="0" presId="urn:microsoft.com/office/officeart/2005/8/layout/hierarchy5"/>
    <dgm:cxn modelId="{22CA817A-F2E7-46F8-9E3F-B8053F4AF814}" type="presParOf" srcId="{4390C72B-6D6D-4760-A330-0B7A2417A436}" destId="{767E63F0-65DC-457A-9E6C-D4724212049A}" srcOrd="3" destOrd="0" presId="urn:microsoft.com/office/officeart/2005/8/layout/hierarchy5"/>
    <dgm:cxn modelId="{9AAE8ACA-7BD3-4337-80DD-937443EAF594}" type="presParOf" srcId="{767E63F0-65DC-457A-9E6C-D4724212049A}" destId="{E0D3D70F-EDC0-42D2-AEFC-1D5B99906576}" srcOrd="0" destOrd="0" presId="urn:microsoft.com/office/officeart/2005/8/layout/hierarchy5"/>
    <dgm:cxn modelId="{C192E257-5442-4E25-A8A6-E6B538371670}" type="presParOf" srcId="{767E63F0-65DC-457A-9E6C-D4724212049A}" destId="{B08FEDB6-F207-4FA8-8174-3522A0228C95}" srcOrd="1" destOrd="0" presId="urn:microsoft.com/office/officeart/2005/8/layout/hierarchy5"/>
    <dgm:cxn modelId="{2F479705-21E0-4A94-A13D-B83857C564A7}" type="presParOf" srcId="{50DE67DD-0406-4A75-947C-661D8CF66F27}" destId="{8EE06875-0525-495C-9D9D-200A44131E10}" srcOrd="1" destOrd="0" presId="urn:microsoft.com/office/officeart/2005/8/layout/hierarchy5"/>
    <dgm:cxn modelId="{77F21248-DD6C-4F85-91E6-518ED0885A14}" type="presParOf" srcId="{8EE06875-0525-495C-9D9D-200A44131E10}" destId="{1864525B-4EDE-4AAB-ADD6-B95AD21E8A64}" srcOrd="0" destOrd="0" presId="urn:microsoft.com/office/officeart/2005/8/layout/hierarchy5"/>
    <dgm:cxn modelId="{E57F2BDB-8052-48B9-8905-98DC81CFCC4E}" type="presParOf" srcId="{1864525B-4EDE-4AAB-ADD6-B95AD21E8A64}" destId="{15FC21BA-36B5-416D-9F35-2C338F35E510}" srcOrd="0" destOrd="0" presId="urn:microsoft.com/office/officeart/2005/8/layout/hierarchy5"/>
    <dgm:cxn modelId="{CD8221EF-FAE3-458E-87C8-7D588BFA7C63}" type="presParOf" srcId="{1864525B-4EDE-4AAB-ADD6-B95AD21E8A64}" destId="{C2BE0AC1-94BE-4535-A6A4-09EBCC4065D8}" srcOrd="1" destOrd="0" presId="urn:microsoft.com/office/officeart/2005/8/layout/hierarchy5"/>
    <dgm:cxn modelId="{FB6D1429-89B3-4134-A715-A502F7C911A6}" type="presParOf" srcId="{8EE06875-0525-495C-9D9D-200A44131E10}" destId="{2CFCE895-1C2E-4EBE-A085-9A7AA832864F}" srcOrd="1" destOrd="0" presId="urn:microsoft.com/office/officeart/2005/8/layout/hierarchy5"/>
    <dgm:cxn modelId="{A8C808E9-0D6B-4DD8-90B2-1D6E13F7E108}" type="presParOf" srcId="{2CFCE895-1C2E-4EBE-A085-9A7AA832864F}" destId="{7808B31D-8190-4143-866D-0F2EC83314A7}" srcOrd="0" destOrd="0" presId="urn:microsoft.com/office/officeart/2005/8/layout/hierarchy5"/>
    <dgm:cxn modelId="{6FB11FBC-B480-4D7F-8636-1882B6933FC2}" type="presParOf" srcId="{8EE06875-0525-495C-9D9D-200A44131E10}" destId="{6F918E28-0C2F-4DDA-94C4-42CAA6F8F8DB}" srcOrd="2" destOrd="0" presId="urn:microsoft.com/office/officeart/2005/8/layout/hierarchy5"/>
    <dgm:cxn modelId="{33FBC6C2-D828-4C20-A4BE-4C63FAC0ED97}" type="presParOf" srcId="{6F918E28-0C2F-4DDA-94C4-42CAA6F8F8DB}" destId="{4BA6168D-9AAA-4271-8DDB-0A848FBD464A}" srcOrd="0" destOrd="0" presId="urn:microsoft.com/office/officeart/2005/8/layout/hierarchy5"/>
    <dgm:cxn modelId="{75B8FCFC-2D11-423D-8640-94430ECFBD21}" type="presParOf" srcId="{6F918E28-0C2F-4DDA-94C4-42CAA6F8F8DB}" destId="{6CAAAB5C-8A14-4B6B-B3DE-7FED0D4A4F0F}" srcOrd="1" destOrd="0" presId="urn:microsoft.com/office/officeart/2005/8/layout/hierarchy5"/>
    <dgm:cxn modelId="{B99E2A75-D5C6-4837-BF25-960C9423DDA6}" type="presParOf" srcId="{8EE06875-0525-495C-9D9D-200A44131E10}" destId="{6EB894BB-6A70-4368-B41B-C1F2027B7078}" srcOrd="3" destOrd="0" presId="urn:microsoft.com/office/officeart/2005/8/layout/hierarchy5"/>
    <dgm:cxn modelId="{594407CE-1FB8-40CB-8113-37A7E6BA1149}" type="presParOf" srcId="{6EB894BB-6A70-4368-B41B-C1F2027B7078}" destId="{AD35514C-D44C-419D-9FF6-51FE75F80117}" srcOrd="0" destOrd="0" presId="urn:microsoft.com/office/officeart/2005/8/layout/hierarchy5"/>
    <dgm:cxn modelId="{82677236-875B-4FD7-AAE4-5E2816E288E8}" type="presParOf" srcId="{8EE06875-0525-495C-9D9D-200A44131E10}" destId="{D1474F96-FEB8-4B6C-8D9F-797B9F569A46}" srcOrd="4" destOrd="0" presId="urn:microsoft.com/office/officeart/2005/8/layout/hierarchy5"/>
    <dgm:cxn modelId="{BC432AB9-B6AF-4FBD-B265-BCE999C82818}" type="presParOf" srcId="{D1474F96-FEB8-4B6C-8D9F-797B9F569A46}" destId="{6662C109-17E2-47EA-B84C-47A529350285}" srcOrd="0" destOrd="0" presId="urn:microsoft.com/office/officeart/2005/8/layout/hierarchy5"/>
    <dgm:cxn modelId="{3BB3652A-9832-409B-B1B0-6B31166530CF}" type="presParOf" srcId="{D1474F96-FEB8-4B6C-8D9F-797B9F569A46}" destId="{80596F62-4E47-4E64-A2A9-E47B6F53D278}" srcOrd="1" destOrd="0" presId="urn:microsoft.com/office/officeart/2005/8/layout/hierarchy5"/>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662C109-17E2-47EA-B84C-47A529350285}">
      <dsp:nvSpPr>
        <dsp:cNvPr id="0" name=""/>
        <dsp:cNvSpPr/>
      </dsp:nvSpPr>
      <dsp:spPr>
        <a:xfrm>
          <a:off x="4434799" y="0"/>
          <a:ext cx="1593117" cy="4383053"/>
        </a:xfrm>
        <a:prstGeom prst="roundRect">
          <a:avLst>
            <a:gd name="adj" fmla="val 10000"/>
          </a:avLst>
        </a:prstGeom>
        <a:solidFill>
          <a:schemeClr val="tx2">
            <a:lumMod val="20000"/>
            <a:lumOff val="8000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291592" tIns="291592" rIns="291592" bIns="291592" numCol="1" spcCol="1270" anchor="ctr" anchorCtr="0">
          <a:noAutofit/>
        </a:bodyPr>
        <a:lstStyle/>
        <a:p>
          <a:pPr marL="0" lvl="0" indent="0" algn="ctr" defTabSz="1822450" rtl="0">
            <a:lnSpc>
              <a:spcPct val="90000"/>
            </a:lnSpc>
            <a:spcBef>
              <a:spcPct val="0"/>
            </a:spcBef>
            <a:spcAft>
              <a:spcPct val="35000"/>
            </a:spcAft>
            <a:buNone/>
          </a:pPr>
          <a:r>
            <a:rPr lang="en-US" sz="4100" kern="1200">
              <a:latin typeface="Calibri Light" panose="020F0302020204030204"/>
            </a:rPr>
            <a:t> </a:t>
          </a:r>
        </a:p>
      </dsp:txBody>
      <dsp:txXfrm>
        <a:off x="4434799" y="0"/>
        <a:ext cx="1593117" cy="1314915"/>
      </dsp:txXfrm>
    </dsp:sp>
    <dsp:sp modelId="{4BA6168D-9AAA-4271-8DDB-0A848FBD464A}">
      <dsp:nvSpPr>
        <dsp:cNvPr id="0" name=""/>
        <dsp:cNvSpPr/>
      </dsp:nvSpPr>
      <dsp:spPr>
        <a:xfrm>
          <a:off x="2207549" y="0"/>
          <a:ext cx="1882683" cy="4383053"/>
        </a:xfrm>
        <a:prstGeom prst="roundRect">
          <a:avLst>
            <a:gd name="adj" fmla="val 10000"/>
          </a:avLst>
        </a:prstGeom>
        <a:solidFill>
          <a:schemeClr val="tx2">
            <a:lumMod val="20000"/>
            <a:lumOff val="8000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291592" tIns="291592" rIns="291592" bIns="291592" numCol="1" spcCol="1270" anchor="ctr" anchorCtr="0">
          <a:noAutofit/>
        </a:bodyPr>
        <a:lstStyle/>
        <a:p>
          <a:pPr marL="0" lvl="0" indent="0" algn="ctr" defTabSz="1822450" rtl="0">
            <a:lnSpc>
              <a:spcPct val="90000"/>
            </a:lnSpc>
            <a:spcBef>
              <a:spcPct val="0"/>
            </a:spcBef>
            <a:spcAft>
              <a:spcPct val="35000"/>
            </a:spcAft>
            <a:buNone/>
          </a:pPr>
          <a:r>
            <a:rPr lang="en-US" sz="4100" kern="1200" dirty="0">
              <a:latin typeface="Calibri Light" panose="020F0302020204030204"/>
            </a:rPr>
            <a:t> </a:t>
          </a:r>
        </a:p>
      </dsp:txBody>
      <dsp:txXfrm>
        <a:off x="2207549" y="0"/>
        <a:ext cx="1882683" cy="1314915"/>
      </dsp:txXfrm>
    </dsp:sp>
    <dsp:sp modelId="{15FC21BA-36B5-416D-9F35-2C338F35E510}">
      <dsp:nvSpPr>
        <dsp:cNvPr id="0" name=""/>
        <dsp:cNvSpPr/>
      </dsp:nvSpPr>
      <dsp:spPr>
        <a:xfrm>
          <a:off x="667" y="0"/>
          <a:ext cx="1864173" cy="4383053"/>
        </a:xfrm>
        <a:prstGeom prst="roundRect">
          <a:avLst>
            <a:gd name="adj" fmla="val 10000"/>
          </a:avLst>
        </a:prstGeom>
        <a:solidFill>
          <a:schemeClr val="tx2">
            <a:lumMod val="20000"/>
            <a:lumOff val="8000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291592" tIns="291592" rIns="291592" bIns="291592" numCol="1" spcCol="1270" anchor="ctr" anchorCtr="0">
          <a:noAutofit/>
        </a:bodyPr>
        <a:lstStyle/>
        <a:p>
          <a:pPr marL="0" lvl="0" indent="0" algn="ctr" defTabSz="1822450" rtl="0">
            <a:lnSpc>
              <a:spcPct val="90000"/>
            </a:lnSpc>
            <a:spcBef>
              <a:spcPct val="0"/>
            </a:spcBef>
            <a:spcAft>
              <a:spcPct val="35000"/>
            </a:spcAft>
            <a:buNone/>
          </a:pPr>
          <a:r>
            <a:rPr lang="en-US" sz="4100" kern="1200" dirty="0">
              <a:latin typeface="Calibri Light" panose="020F0302020204030204"/>
            </a:rPr>
            <a:t> </a:t>
          </a:r>
          <a:endParaRPr lang="en-US" sz="4100" kern="1200" dirty="0"/>
        </a:p>
      </dsp:txBody>
      <dsp:txXfrm>
        <a:off x="667" y="0"/>
        <a:ext cx="1864173" cy="1314915"/>
      </dsp:txXfrm>
    </dsp:sp>
    <dsp:sp modelId="{7F0F7048-57A9-4F76-B850-944A1718F1A0}">
      <dsp:nvSpPr>
        <dsp:cNvPr id="0" name=""/>
        <dsp:cNvSpPr/>
      </dsp:nvSpPr>
      <dsp:spPr>
        <a:xfrm>
          <a:off x="78749" y="2171398"/>
          <a:ext cx="1725983" cy="1576080"/>
        </a:xfrm>
        <a:prstGeom prst="roundRect">
          <a:avLst>
            <a:gd name="adj" fmla="val 10000"/>
          </a:avLst>
        </a:prstGeom>
        <a:solidFill>
          <a:schemeClr val="accent1">
            <a:lumMod val="40000"/>
            <a:lumOff val="6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ct val="35000"/>
            </a:spcAft>
            <a:buNone/>
          </a:pPr>
          <a:r>
            <a:rPr lang="en-US" sz="1800" kern="1200" dirty="0">
              <a:solidFill>
                <a:schemeClr val="tx1"/>
              </a:solidFill>
              <a:latin typeface="Calibri (Body)"/>
            </a:rPr>
            <a:t>Interviews with people supported by a Small Support service provider</a:t>
          </a:r>
        </a:p>
      </dsp:txBody>
      <dsp:txXfrm>
        <a:off x="124911" y="2217560"/>
        <a:ext cx="1633659" cy="1483756"/>
      </dsp:txXfrm>
    </dsp:sp>
    <dsp:sp modelId="{0CE3DEA8-1B4B-49B4-8EF1-C071EF95591E}">
      <dsp:nvSpPr>
        <dsp:cNvPr id="0" name=""/>
        <dsp:cNvSpPr/>
      </dsp:nvSpPr>
      <dsp:spPr>
        <a:xfrm rot="18821440">
          <a:off x="1663526" y="2611569"/>
          <a:ext cx="913261" cy="35375"/>
        </a:xfrm>
        <a:custGeom>
          <a:avLst/>
          <a:gdLst/>
          <a:ahLst/>
          <a:cxnLst/>
          <a:rect l="0" t="0" r="0" b="0"/>
          <a:pathLst>
            <a:path>
              <a:moveTo>
                <a:pt x="0" y="17687"/>
              </a:moveTo>
              <a:lnTo>
                <a:pt x="913261" y="17687"/>
              </a:lnTo>
            </a:path>
          </a:pathLst>
        </a:custGeom>
        <a:noFill/>
        <a:ln w="12700" cap="flat" cmpd="sng" algn="ctr">
          <a:solidFill>
            <a:schemeClr val="accent4">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2097326" y="2606426"/>
        <a:ext cx="45663" cy="45663"/>
      </dsp:txXfrm>
    </dsp:sp>
    <dsp:sp modelId="{140D6A52-100E-46F9-A149-3CE89C6B4BB5}">
      <dsp:nvSpPr>
        <dsp:cNvPr id="0" name=""/>
        <dsp:cNvSpPr/>
      </dsp:nvSpPr>
      <dsp:spPr>
        <a:xfrm>
          <a:off x="2435582" y="1885166"/>
          <a:ext cx="1396423" cy="827820"/>
        </a:xfrm>
        <a:prstGeom prst="roundRect">
          <a:avLst>
            <a:gd name="adj" fmla="val 10000"/>
          </a:avLst>
        </a:prstGeom>
        <a:solidFill>
          <a:schemeClr val="accent1">
            <a:lumMod val="40000"/>
            <a:lumOff val="6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525" tIns="9525" rIns="9525" bIns="9525" numCol="1" spcCol="1270" anchor="ctr" anchorCtr="0">
          <a:noAutofit/>
        </a:bodyPr>
        <a:lstStyle/>
        <a:p>
          <a:pPr marL="0" lvl="0" indent="0" algn="ctr" defTabSz="666750">
            <a:lnSpc>
              <a:spcPct val="90000"/>
            </a:lnSpc>
            <a:spcBef>
              <a:spcPct val="0"/>
            </a:spcBef>
            <a:spcAft>
              <a:spcPct val="35000"/>
            </a:spcAft>
            <a:buNone/>
          </a:pPr>
          <a:r>
            <a:rPr lang="en-US" sz="1500" kern="1200" dirty="0">
              <a:solidFill>
                <a:schemeClr val="tx1"/>
              </a:solidFill>
            </a:rPr>
            <a:t>Interviews with Housing Providers</a:t>
          </a:r>
        </a:p>
      </dsp:txBody>
      <dsp:txXfrm>
        <a:off x="2459828" y="1909412"/>
        <a:ext cx="1347931" cy="779328"/>
      </dsp:txXfrm>
    </dsp:sp>
    <dsp:sp modelId="{956B9CD0-82B6-42EC-9561-BD752C130246}">
      <dsp:nvSpPr>
        <dsp:cNvPr id="0" name=""/>
        <dsp:cNvSpPr/>
      </dsp:nvSpPr>
      <dsp:spPr>
        <a:xfrm rot="3141621">
          <a:off x="3581258" y="2791420"/>
          <a:ext cx="1288173" cy="35375"/>
        </a:xfrm>
        <a:custGeom>
          <a:avLst/>
          <a:gdLst/>
          <a:ahLst/>
          <a:cxnLst/>
          <a:rect l="0" t="0" r="0" b="0"/>
          <a:pathLst>
            <a:path>
              <a:moveTo>
                <a:pt x="0" y="17687"/>
              </a:moveTo>
              <a:lnTo>
                <a:pt x="1288173" y="17687"/>
              </a:lnTo>
            </a:path>
          </a:pathLst>
        </a:custGeom>
        <a:noFill/>
        <a:ln w="12700" cap="flat" cmpd="sng" algn="ctr">
          <a:solidFill>
            <a:schemeClr val="accent4">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4193140" y="2776903"/>
        <a:ext cx="64408" cy="64408"/>
      </dsp:txXfrm>
    </dsp:sp>
    <dsp:sp modelId="{FB0B8486-9213-4BC0-97F2-D32F6BCF9B73}">
      <dsp:nvSpPr>
        <dsp:cNvPr id="0" name=""/>
        <dsp:cNvSpPr/>
      </dsp:nvSpPr>
      <dsp:spPr>
        <a:xfrm>
          <a:off x="4618684" y="2666483"/>
          <a:ext cx="1227689" cy="1305311"/>
        </a:xfrm>
        <a:prstGeom prst="roundRect">
          <a:avLst>
            <a:gd name="adj" fmla="val 10000"/>
          </a:avLst>
        </a:prstGeom>
        <a:solidFill>
          <a:schemeClr val="accent1">
            <a:lumMod val="40000"/>
            <a:lumOff val="6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525" tIns="9525" rIns="9525" bIns="9525" numCol="1" spcCol="1270" anchor="ctr" anchorCtr="0">
          <a:noAutofit/>
        </a:bodyPr>
        <a:lstStyle/>
        <a:p>
          <a:pPr marL="0" lvl="0" indent="0" algn="ctr" defTabSz="666750">
            <a:lnSpc>
              <a:spcPct val="90000"/>
            </a:lnSpc>
            <a:spcBef>
              <a:spcPct val="0"/>
            </a:spcBef>
            <a:spcAft>
              <a:spcPct val="35000"/>
            </a:spcAft>
            <a:buNone/>
          </a:pPr>
          <a:r>
            <a:rPr lang="en-US" sz="1500" kern="1200" dirty="0">
              <a:solidFill>
                <a:schemeClr val="tx1"/>
              </a:solidFill>
              <a:latin typeface="Calibri (Body)"/>
            </a:rPr>
            <a:t>Interviews with new Small Support service providers </a:t>
          </a:r>
        </a:p>
      </dsp:txBody>
      <dsp:txXfrm>
        <a:off x="4654642" y="2702441"/>
        <a:ext cx="1155773" cy="1233395"/>
      </dsp:txXfrm>
    </dsp:sp>
    <dsp:sp modelId="{431268BF-164E-4F79-A0B2-618A060C5F47}">
      <dsp:nvSpPr>
        <dsp:cNvPr id="0" name=""/>
        <dsp:cNvSpPr/>
      </dsp:nvSpPr>
      <dsp:spPr>
        <a:xfrm rot="2002574">
          <a:off x="1707618" y="3265694"/>
          <a:ext cx="1177689" cy="35375"/>
        </a:xfrm>
        <a:custGeom>
          <a:avLst/>
          <a:gdLst/>
          <a:ahLst/>
          <a:cxnLst/>
          <a:rect l="0" t="0" r="0" b="0"/>
          <a:pathLst>
            <a:path>
              <a:moveTo>
                <a:pt x="0" y="17687"/>
              </a:moveTo>
              <a:lnTo>
                <a:pt x="1177689" y="17687"/>
              </a:lnTo>
            </a:path>
          </a:pathLst>
        </a:custGeom>
        <a:noFill/>
        <a:ln w="12700" cap="flat" cmpd="sng" algn="ctr">
          <a:solidFill>
            <a:schemeClr val="accent4">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2267021" y="3253939"/>
        <a:ext cx="58884" cy="58884"/>
      </dsp:txXfrm>
    </dsp:sp>
    <dsp:sp modelId="{E0D3D70F-EDC0-42D2-AEFC-1D5B99906576}">
      <dsp:nvSpPr>
        <dsp:cNvPr id="0" name=""/>
        <dsp:cNvSpPr/>
      </dsp:nvSpPr>
      <dsp:spPr>
        <a:xfrm>
          <a:off x="2788194" y="3069458"/>
          <a:ext cx="1174695" cy="1075735"/>
        </a:xfrm>
        <a:prstGeom prst="roundRect">
          <a:avLst>
            <a:gd name="adj" fmla="val 10000"/>
          </a:avLst>
        </a:prstGeom>
        <a:solidFill>
          <a:schemeClr val="accent1">
            <a:lumMod val="40000"/>
            <a:lumOff val="6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525" tIns="9525" rIns="9525" bIns="9525" numCol="1" spcCol="1270" anchor="ctr" anchorCtr="0">
          <a:noAutofit/>
        </a:bodyPr>
        <a:lstStyle/>
        <a:p>
          <a:pPr marL="0" lvl="0" indent="0" algn="ctr" defTabSz="666750" rtl="0">
            <a:lnSpc>
              <a:spcPct val="90000"/>
            </a:lnSpc>
            <a:spcBef>
              <a:spcPct val="0"/>
            </a:spcBef>
            <a:spcAft>
              <a:spcPct val="35000"/>
            </a:spcAft>
            <a:buNone/>
          </a:pPr>
          <a:r>
            <a:rPr lang="en-US" sz="1500" kern="1200" dirty="0">
              <a:solidFill>
                <a:schemeClr val="tx1"/>
              </a:solidFill>
              <a:latin typeface="Calibri (Body)"/>
            </a:rPr>
            <a:t>Interviews with </a:t>
          </a:r>
        </a:p>
        <a:p>
          <a:pPr marL="0" lvl="0" indent="0" algn="ctr" defTabSz="666750" rtl="0">
            <a:lnSpc>
              <a:spcPct val="90000"/>
            </a:lnSpc>
            <a:spcBef>
              <a:spcPct val="0"/>
            </a:spcBef>
            <a:spcAft>
              <a:spcPct val="35000"/>
            </a:spcAft>
            <a:buNone/>
          </a:pPr>
          <a:r>
            <a:rPr lang="en-US" sz="1500" kern="1200" dirty="0">
              <a:solidFill>
                <a:schemeClr val="tx1"/>
              </a:solidFill>
              <a:latin typeface="Calibri (Body)"/>
            </a:rPr>
            <a:t>Social Workers </a:t>
          </a:r>
        </a:p>
      </dsp:txBody>
      <dsp:txXfrm>
        <a:off x="2819701" y="3100965"/>
        <a:ext cx="1111681" cy="1012721"/>
      </dsp:txXfrm>
    </dsp:sp>
  </dsp:spTree>
</dsp:drawing>
</file>

<file path=ppt/diagrams/layout1.xml><?xml version="1.0" encoding="utf-8"?>
<dgm:layoutDef xmlns:dgm="http://schemas.openxmlformats.org/drawingml/2006/diagram" xmlns:a="http://schemas.openxmlformats.org/drawingml/2006/main" uniqueId="urn:microsoft.com/office/officeart/2005/8/layout/hierarchy5">
  <dgm:title val=""/>
  <dgm:desc val=""/>
  <dgm:catLst>
    <dgm:cat type="hierarchy" pri="6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 modelId="4">
          <dgm:prSet phldr="1"/>
        </dgm:pt>
        <dgm:pt modelId="5">
          <dgm:prSet phldr="1"/>
        </dgm:pt>
        <dgm:pt modelId="6">
          <dgm:prSet phldr="1"/>
        </dgm:pt>
      </dgm:ptLst>
      <dgm:cxnLst>
        <dgm:cxn modelId="7" srcId="0" destId="1" srcOrd="0" destOrd="0"/>
        <dgm:cxn modelId="8" srcId="1" destId="2" srcOrd="0" destOrd="0"/>
        <dgm:cxn modelId="9" srcId="1" destId="3" srcOrd="1" destOrd="0"/>
        <dgm:cxn modelId="23" srcId="2" destId="21" srcOrd="0" destOrd="0"/>
        <dgm:cxn modelId="24" srcId="2" destId="22" srcOrd="1" destOrd="0"/>
        <dgm:cxn modelId="33" srcId="3" destId="31" srcOrd="0" destOrd="0"/>
        <dgm:cxn modelId="10" srcId="0" destId="4" srcOrd="1" destOrd="0"/>
        <dgm:cxn modelId="11" srcId="0" destId="5" srcOrd="2" destOrd="0"/>
        <dgm:cxn modelId="12" srcId="0" destId="6" srcOrd="3" destOrd="0"/>
      </dgm:cxnLst>
      <dgm:bg/>
      <dgm:whole/>
    </dgm:dataModel>
  </dgm:sampData>
  <dgm:styleData>
    <dgm:dataModel>
      <dgm:ptLst>
        <dgm:pt modelId="0" type="doc"/>
        <dgm:pt modelId="1"/>
        <dgm:pt modelId="11"/>
        <dgm:pt modelId="12"/>
        <dgm:pt modelId="2"/>
        <dgm:pt modelId="3"/>
      </dgm:ptLst>
      <dgm:cxnLst>
        <dgm:cxn modelId="4" srcId="0" destId="1" srcOrd="0" destOrd="0"/>
        <dgm:cxn modelId="13" srcId="1" destId="11" srcOrd="0" destOrd="0"/>
        <dgm:cxn modelId="14" srcId="1" destId="12" srcOrd="1" destOrd="0"/>
        <dgm:cxn modelId="5" srcId="0" destId="2" srcOrd="1" destOrd="0"/>
        <dgm:cxn modelId="6" srcId="0" destId="3" srcOrd="2" destOrd="0"/>
      </dgm:cxnLst>
      <dgm:bg/>
      <dgm:whole/>
    </dgm:dataModel>
  </dgm:styleData>
  <dgm:clrData>
    <dgm:dataModel>
      <dgm:ptLst>
        <dgm:pt modelId="0" type="doc"/>
        <dgm:pt modelId="1"/>
        <dgm:pt modelId="2"/>
        <dgm:pt modelId="21"/>
        <dgm:pt modelId="211"/>
        <dgm:pt modelId="3"/>
        <dgm:pt modelId="31"/>
        <dgm:pt modelId="311"/>
        <dgm:pt modelId="4"/>
        <dgm:pt modelId="5"/>
        <dgm:pt modelId="6"/>
        <dgm:pt modelId="7"/>
      </dgm:ptLst>
      <dgm:cxnLst>
        <dgm:cxn modelId="8" srcId="0" destId="1" srcOrd="0" destOrd="0"/>
        <dgm:cxn modelId="9" srcId="1" destId="2" srcOrd="0" destOrd="0"/>
        <dgm:cxn modelId="10" srcId="1" destId="3" srcOrd="1" destOrd="0"/>
        <dgm:cxn modelId="23" srcId="2" destId="21" srcOrd="0" destOrd="0"/>
        <dgm:cxn modelId="24" srcId="21" destId="211" srcOrd="0" destOrd="0"/>
        <dgm:cxn modelId="33" srcId="3" destId="31" srcOrd="0" destOrd="0"/>
        <dgm:cxn modelId="34" srcId="31" destId="311" srcOrd="0" destOrd="0"/>
        <dgm:cxn modelId="11" srcId="0" destId="4" srcOrd="1" destOrd="0"/>
        <dgm:cxn modelId="12" srcId="0" destId="5" srcOrd="2" destOrd="0"/>
        <dgm:cxn modelId="13" srcId="0" destId="6" srcOrd="3" destOrd="0"/>
        <dgm:cxn modelId="14" srcId="0" destId="7" srcOrd="4" destOrd="0"/>
      </dgm:cxnLst>
      <dgm:bg/>
      <dgm:whole/>
    </dgm:dataModel>
  </dgm:clrData>
  <dgm:layoutNode name="mainComposite">
    <dgm:varLst>
      <dgm:chPref val="1"/>
      <dgm:dir/>
      <dgm:animOne val="branch"/>
      <dgm:animLvl val="lvl"/>
      <dgm:resizeHandles val="exact"/>
    </dgm:varLst>
    <dgm:alg type="composite"/>
    <dgm:presOf/>
    <dgm:shape xmlns:r="http://schemas.openxmlformats.org/officeDocument/2006/relationships" r:blip="">
      <dgm:adjLst/>
    </dgm:shape>
    <dgm:choose name="Name0">
      <dgm:if name="Name1" axis="ch" ptType="node" func="cnt" op="gte" val="2">
        <dgm:choose name="Name2">
          <dgm:if name="Name3" func="var" arg="dir" op="equ" val="norm">
            <dgm:constrLst>
              <dgm:constr type="l" for="ch" forName="hierFlow"/>
              <dgm:constr type="t" for="ch" forName="hierFlow" refType="h" fact="0.3"/>
              <dgm:constr type="r" for="ch" forName="hierFlow" refType="w" fact="0.98"/>
              <dgm:constr type="b" for="ch" forName="hierFlow" refType="h" fact="0.96"/>
              <dgm:constr type="l" for="ch" forName="bgShapesFlow"/>
              <dgm:constr type="t" for="ch" forName="bgShapesFlow"/>
              <dgm:constr type="r" for="ch" forName="bgShapesFlow" refType="w"/>
              <dgm:constr type="b" for="ch" forName="bgShapesFlow" refType="h"/>
              <dgm:constr type="h" for="des" forName="level1Shape" refType="h"/>
              <dgm:constr type="w" for="des" forName="level1Shape" refType="h" refFor="des" refForName="level1Shape" fact="2"/>
              <dgm:constr type="w" for="des" forName="level2Shape" refType="w" refFor="des" refForName="level1Shape" op="equ"/>
              <dgm:constr type="h" for="des" forName="level2Shape" refType="h" refFor="des" refForName="level1Shape" op="equ"/>
              <dgm:constr type="sp" for="des" refType="w" refFor="des" refForName="level1Shape" op="equ" fact="0.4"/>
              <dgm:constr type="sibSp" for="des" forName="hierChild1" refType="h" refFor="des" refForName="level1Shape" op="equ" fact="0.15"/>
              <dgm:constr type="sibSp" for="des" forName="hierChild2" refType="sibSp" refFor="des" refForName="hierChild1" op="equ"/>
              <dgm:constr type="sibSp" for="des" forName="hierChild3" refType="sibSp" refFor="des" refForName="hierChild1" op="equ"/>
              <dgm:constr type="userA" for="des" refType="w" refFor="des" refForName="level1Shape" op="equ"/>
              <dgm:constr type="userB" for="des" refType="sp" refFor="des" op="equ"/>
              <dgm:constr type="w" for="des" forName="firstBuf" refType="w" refFor="des" refForName="level1Shape" fact="0.1"/>
            </dgm:constrLst>
          </dgm:if>
          <dgm:else name="Name4">
            <dgm:constrLst>
              <dgm:constr type="l" for="ch" forName="hierFlow" refType="w" fact="0.02"/>
              <dgm:constr type="t" for="ch" forName="hierFlow" refType="h" fact="0.3"/>
              <dgm:constr type="r" for="ch" forName="hierFlow" refType="w"/>
              <dgm:constr type="b" for="ch" forName="hierFlow" refType="h" fact="0.96"/>
              <dgm:constr type="l" for="ch" forName="bgShapesFlow"/>
              <dgm:constr type="t" for="ch" forName="bgShapesFlow"/>
              <dgm:constr type="r" for="ch" forName="bgShapesFlow" refType="w"/>
              <dgm:constr type="b" for="ch" forName="bgShapesFlow" refType="h"/>
              <dgm:constr type="h" for="des" forName="level1Shape" refType="h"/>
              <dgm:constr type="w" for="des" forName="level1Shape" refType="h" refFor="des" refForName="level1Shape" fact="2"/>
              <dgm:constr type="w" for="des" forName="level2Shape" refType="w" refFor="des" refForName="level1Shape" op="equ"/>
              <dgm:constr type="h" for="des" forName="level2Shape" refType="h" refFor="des" refForName="level1Shape" op="equ"/>
              <dgm:constr type="sp" for="des" refType="w" refFor="des" refForName="level1Shape" op="equ" fact="0.4"/>
              <dgm:constr type="sibSp" for="des" forName="hierChild1" refType="h" refFor="des" refForName="level1Shape" op="equ" fact="0.15"/>
              <dgm:constr type="sibSp" for="des" forName="hierChild2" refType="sibSp" refFor="des" refForName="hierChild1" op="equ"/>
              <dgm:constr type="sibSp" for="des" forName="hierChild3" refType="sibSp" refFor="des" refForName="hierChild1" op="equ"/>
              <dgm:constr type="userA" for="des" refType="w" refFor="des" refForName="level1Shape" op="equ"/>
              <dgm:constr type="userB" for="des" refType="sp" refFor="des" op="equ"/>
              <dgm:constr type="w" for="des" forName="firstBuf" refType="w" refFor="des" refForName="level1Shape" fact="0.1"/>
            </dgm:constrLst>
          </dgm:else>
        </dgm:choose>
      </dgm:if>
      <dgm:else name="Name5">
        <dgm:constrLst>
          <dgm:constr type="l" for="ch" forName="hierFlow"/>
          <dgm:constr type="t" for="ch" forName="hierFlow"/>
          <dgm:constr type="r" for="ch" forName="hierFlow" refType="w"/>
          <dgm:constr type="b" for="ch" forName="hierFlow" refType="h"/>
          <dgm:constr type="l" for="ch" forName="bgShapesFlow"/>
          <dgm:constr type="t" for="ch" forName="bgShapesFlow"/>
          <dgm:constr type="r" for="ch" forName="bgShapesFlow" refType="w"/>
          <dgm:constr type="b" for="ch" forName="bgShapesFlow" refType="h"/>
          <dgm:constr type="h" for="des" forName="level1Shape" refType="h"/>
          <dgm:constr type="w" for="des" forName="level1Shape" refType="h" refFor="des" refForName="level1Shape" fact="2"/>
          <dgm:constr type="w" for="des" forName="level2Shape" refType="w" refFor="des" refForName="level1Shape" op="equ"/>
          <dgm:constr type="h" for="des" forName="level2Shape" refType="h" refFor="des" refForName="level1Shape" op="equ"/>
          <dgm:constr type="sp" for="des" refType="w" refFor="des" refForName="level1Shape" op="equ" fact="0.4"/>
          <dgm:constr type="sibSp" for="des" forName="hierChild1" refType="h" refFor="des" refForName="level1Shape" op="equ" fact="0.15"/>
          <dgm:constr type="sibSp" for="des" forName="hierChild2" refType="sibSp" refFor="des" refForName="hierChild1" op="equ"/>
          <dgm:constr type="sibSp" for="des" forName="hierChild3" refType="sibSp" refFor="des" refForName="hierChild1" op="equ"/>
          <dgm:constr type="userA" for="des" refType="w" refFor="des" refForName="level1Shape" op="equ"/>
          <dgm:constr type="userB" for="des" refType="sp" refFor="des" op="equ"/>
          <dgm:constr type="w" for="des" forName="firstBuf" refType="w" refFor="des" refForName="level1Shape" fact="0.1"/>
        </dgm:constrLst>
      </dgm:else>
    </dgm:choose>
    <dgm:ruleLst/>
    <dgm:layoutNode name="hierFlow">
      <dgm:choose name="Name6">
        <dgm:if name="Name7" func="var" arg="dir" op="equ" val="norm">
          <dgm:alg type="lin">
            <dgm:param type="linDir" val="fromL"/>
            <dgm:param type="nodeVertAlign" val="mid"/>
            <dgm:param type="vertAlign" val="mid"/>
            <dgm:param type="nodeHorzAlign" val="l"/>
            <dgm:param type="horzAlign" val="l"/>
            <dgm:param type="fallback" val="2D"/>
          </dgm:alg>
        </dgm:if>
        <dgm:else name="Name8">
          <dgm:alg type="lin">
            <dgm:param type="linDir" val="fromR"/>
            <dgm:param type="nodeVertAlign" val="mid"/>
            <dgm:param type="vertAlign" val="mid"/>
            <dgm:param type="nodeHorzAlign" val="r"/>
            <dgm:param type="horzAlign" val="r"/>
            <dgm:param type="fallback" val="2D"/>
          </dgm:alg>
        </dgm:else>
      </dgm:choose>
      <dgm:shape xmlns:r="http://schemas.openxmlformats.org/officeDocument/2006/relationships" r:blip="">
        <dgm:adjLst/>
      </dgm:shape>
      <dgm:presOf/>
      <dgm:constrLst>
        <dgm:constr type="primFontSz" for="des" ptType="node" op="equ" val="65"/>
        <dgm:constr type="primFontSz" for="des" forName="connTx" op="equ" val="55"/>
        <dgm:constr type="primFontSz" for="des" forName="connTx" refType="primFontSz" refFor="des" refPtType="node" op="lte" fact="0.8"/>
      </dgm:constrLst>
      <dgm:ruleLst/>
      <dgm:choose name="Name9">
        <dgm:if name="Name10" axis="ch" ptType="node" func="cnt" op="gte" val="2">
          <dgm:layoutNode name="firstBuf">
            <dgm:alg type="sp"/>
            <dgm:shape xmlns:r="http://schemas.openxmlformats.org/officeDocument/2006/relationships" r:blip="">
              <dgm:adjLst/>
            </dgm:shape>
            <dgm:presOf/>
            <dgm:constrLst/>
            <dgm:ruleLst/>
          </dgm:layoutNode>
        </dgm:if>
        <dgm:else name="Name11"/>
      </dgm:choose>
      <dgm:layoutNode name="hierChild1">
        <dgm:varLst>
          <dgm:chPref val="1"/>
          <dgm:animOne val="branch"/>
          <dgm:animLvl val="lvl"/>
        </dgm:varLst>
        <dgm:choose name="Name12">
          <dgm:if name="Name13" func="var" arg="dir" op="equ" val="norm">
            <dgm:alg type="hierChild">
              <dgm:param type="linDir" val="fromT"/>
              <dgm:param type="chAlign" val="l"/>
            </dgm:alg>
          </dgm:if>
          <dgm:else name="Name14">
            <dgm:alg type="hierChild">
              <dgm:param type="linDir" val="fromT"/>
              <dgm:param type="chAlign" val="r"/>
            </dgm:alg>
          </dgm:else>
        </dgm:choose>
        <dgm:shape xmlns:r="http://schemas.openxmlformats.org/officeDocument/2006/relationships" r:blip="">
          <dgm:adjLst/>
        </dgm:shape>
        <dgm:presOf/>
        <dgm:constrLst/>
        <dgm:ruleLst/>
        <dgm:forEach name="Name15" axis="ch" cnt="3">
          <dgm:forEach name="Name16" axis="self" ptType="node">
            <dgm:layoutNode name="Name17">
              <dgm:choose name="Name18">
                <dgm:if name="Name19" func="var" arg="dir" op="equ" val="norm">
                  <dgm:alg type="hierRoot">
                    <dgm:param type="hierAlign" val="lCtrCh"/>
                  </dgm:alg>
                </dgm:if>
                <dgm:else name="Name20">
                  <dgm:alg type="hierRoot">
                    <dgm:param type="hierAlign" val="rCtrCh"/>
                  </dgm:alg>
                </dgm:else>
              </dgm:choose>
              <dgm:shape xmlns:r="http://schemas.openxmlformats.org/officeDocument/2006/relationships" r:blip="">
                <dgm:adjLst/>
              </dgm:shape>
              <dgm:presOf/>
              <dgm:constrLst/>
              <dgm:ruleLst/>
              <dgm:layoutNode name="level1Shap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hierChild2">
                <dgm:choose name="Name21">
                  <dgm:if name="Name22" func="var" arg="dir" op="equ" val="norm">
                    <dgm:alg type="hierChild">
                      <dgm:param type="linDir" val="fromT"/>
                      <dgm:param type="chAlign" val="l"/>
                    </dgm:alg>
                  </dgm:if>
                  <dgm:else name="Name23">
                    <dgm:alg type="hierChild">
                      <dgm:param type="linDir" val="fromT"/>
                      <dgm:param type="chAlign" val="r"/>
                    </dgm:alg>
                  </dgm:else>
                </dgm:choose>
                <dgm:shape xmlns:r="http://schemas.openxmlformats.org/officeDocument/2006/relationships" r:blip="">
                  <dgm:adjLst/>
                </dgm:shape>
                <dgm:presOf/>
                <dgm:constrLst/>
                <dgm:ruleLst/>
                <dgm:forEach name="repeat" axis="ch">
                  <dgm:forEach name="Name24" axis="self" ptType="parTrans" cnt="1">
                    <dgm:layoutNode name="Name25">
                      <dgm:choose name="Name26">
                        <dgm:if name="Name27" func="var" arg="dir" op="equ" val="norm">
                          <dgm:alg type="conn">
                            <dgm:param type="dim" val="1D"/>
                            <dgm:param type="begPts" val="midR"/>
                            <dgm:param type="endPts" val="midL"/>
                            <dgm:param type="endSty" val="noArr"/>
                          </dgm:alg>
                        </dgm:if>
                        <dgm:else name="Name28">
                          <dgm:alg type="conn">
                            <dgm:param type="dim" val="1D"/>
                            <dgm:param type="begPts" val="midL"/>
                            <dgm:param type="endPts" val="midR"/>
                            <dgm:param type="endSty" val="noArr"/>
                          </dgm:alg>
                        </dgm:else>
                      </dgm:choose>
                      <dgm:shape xmlns:r="http://schemas.openxmlformats.org/officeDocument/2006/relationships" type="conn" r:blip="">
                        <dgm:adjLst/>
                      </dgm:shape>
                      <dgm:presOf axis="self"/>
                      <dgm:constrLst>
                        <dgm:constr type="w" val="1"/>
                        <dgm:constr type="h" val="5"/>
                        <dgm:constr type="connDist"/>
                        <dgm:constr type="begPad"/>
                        <dgm:constr type="endPad"/>
                        <dgm:constr type="userA" for="ch" refType="connDist"/>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29" axis="self" ptType="node">
                    <dgm:layoutNode name="Name30">
                      <dgm:choose name="Name31">
                        <dgm:if name="Name32" func="var" arg="dir" op="equ" val="norm">
                          <dgm:alg type="hierRoot">
                            <dgm:param type="hierAlign" val="lCtrCh"/>
                          </dgm:alg>
                        </dgm:if>
                        <dgm:else name="Name33">
                          <dgm:alg type="hierRoot">
                            <dgm:param type="hierAlign" val="rCtrCh"/>
                          </dgm:alg>
                        </dgm:else>
                      </dgm:choose>
                      <dgm:shape xmlns:r="http://schemas.openxmlformats.org/officeDocument/2006/relationships" r:blip="">
                        <dgm:adjLst/>
                      </dgm:shape>
                      <dgm:presOf/>
                      <dgm:constrLst/>
                      <dgm:ruleLst/>
                      <dgm:layoutNode name="level2Shape">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hierChild3">
                        <dgm:choose name="Name34">
                          <dgm:if name="Name35" func="var" arg="dir" op="equ" val="norm">
                            <dgm:alg type="hierChild">
                              <dgm:param type="linDir" val="fromT"/>
                              <dgm:param type="chAlign" val="l"/>
                            </dgm:alg>
                          </dgm:if>
                          <dgm:else name="Name36">
                            <dgm:alg type="hierChild">
                              <dgm:param type="linDir" val="fromT"/>
                              <dgm:param type="chAlign" val="r"/>
                            </dgm:alg>
                          </dgm:else>
                        </dgm:choose>
                        <dgm:shape xmlns:r="http://schemas.openxmlformats.org/officeDocument/2006/relationships" r:blip="">
                          <dgm:adjLst/>
                        </dgm:shape>
                        <dgm:presOf/>
                        <dgm:constrLst/>
                        <dgm:ruleLst/>
                        <dgm:forEach name="Name37" ref="repeat"/>
                      </dgm:layoutNode>
                    </dgm:layoutNode>
                  </dgm:forEach>
                </dgm:forEach>
              </dgm:layoutNode>
            </dgm:layoutNode>
          </dgm:forEach>
        </dgm:forEach>
      </dgm:layoutNode>
    </dgm:layoutNode>
    <dgm:layoutNode name="bgShapesFlow">
      <dgm:choose name="Name38">
        <dgm:if name="Name39" func="var" arg="dir" op="equ" val="norm">
          <dgm:alg type="lin">
            <dgm:param type="linDir" val="fromL"/>
            <dgm:param type="nodeVertAlign" val="mid"/>
            <dgm:param type="vertAlign" val="mid"/>
            <dgm:param type="nodeHorzAlign" val="l"/>
            <dgm:param type="horzAlign" val="l"/>
          </dgm:alg>
        </dgm:if>
        <dgm:else name="Name40">
          <dgm:alg type="lin">
            <dgm:param type="linDir" val="fromR"/>
            <dgm:param type="nodeVertAlign" val="mid"/>
            <dgm:param type="vertAlign" val="mid"/>
            <dgm:param type="nodeHorzAlign" val="r"/>
            <dgm:param type="horzAlign" val="r"/>
          </dgm:alg>
        </dgm:else>
      </dgm:choose>
      <dgm:shape xmlns:r="http://schemas.openxmlformats.org/officeDocument/2006/relationships" r:blip="">
        <dgm:adjLst/>
      </dgm:shape>
      <dgm:presOf/>
      <dgm:constrLst>
        <dgm:constr type="w" for="ch" forName="rectComp" refType="w"/>
        <dgm:constr type="h" for="ch" forName="rectComp" refType="h"/>
        <dgm:constr type="h" for="des" forName="bgRect" refType="h"/>
        <dgm:constr type="primFontSz" for="des" forName="bgRectTx" op="equ" val="65"/>
      </dgm:constrLst>
      <dgm:ruleLst/>
      <dgm:forEach name="Name41" axis="ch" ptType="node" st="2">
        <dgm:layoutNode name="rectComp">
          <dgm:alg type="composite"/>
          <dgm:shape xmlns:r="http://schemas.openxmlformats.org/officeDocument/2006/relationships" r:blip="">
            <dgm:adjLst/>
          </dgm:shape>
          <dgm:presOf/>
          <dgm:constrLst>
            <dgm:constr type="userA"/>
            <dgm:constr type="l" for="ch" forName="bgRect"/>
            <dgm:constr type="t" for="ch" forName="bgRect"/>
            <dgm:constr type="w" for="ch" forName="bgRect" refType="userA" fact="1.2"/>
            <dgm:constr type="l" for="ch" forName="bgRectTx"/>
            <dgm:constr type="t" for="ch" forName="bgRectTx"/>
            <dgm:constr type="h" for="ch" forName="bgRectTx" refType="h" refFor="ch" refForName="bgRect" fact="0.3"/>
            <dgm:constr type="w" for="ch" forName="bgRectTx" refType="w" refFor="ch" refForName="bgRect" op="equ"/>
          </dgm:constrLst>
          <dgm:ruleLst/>
          <dgm:layoutNode name="bgRect" styleLbl="bgShp">
            <dgm:alg type="sp"/>
            <dgm:shape xmlns:r="http://schemas.openxmlformats.org/officeDocument/2006/relationships" type="roundRect" r:blip="" zOrderOff="-999">
              <dgm:adjLst>
                <dgm:adj idx="1" val="0.1"/>
              </dgm:adjLst>
            </dgm:shape>
            <dgm:presOf axis="desOrSelf" ptType="node"/>
            <dgm:constrLst/>
            <dgm:ruleLst/>
          </dgm:layoutNode>
          <dgm:layoutNode name="bgRectTx" styleLbl="bgShp">
            <dgm:varLst>
              <dgm:bulletEnabled val="1"/>
            </dgm:varLst>
            <dgm:alg type="tx"/>
            <dgm:shape xmlns:r="http://schemas.openxmlformats.org/officeDocument/2006/relationships" type="rect" r:blip="" zOrderOff="-999" hideGeom="1">
              <dgm:adjLst/>
            </dgm:shape>
            <dgm:presOf axis="desOrSelf" ptType="node"/>
            <dgm:constrLst/>
            <dgm:ruleLst>
              <dgm:rule type="primFontSz" val="5" fact="NaN" max="NaN"/>
            </dgm:ruleLst>
          </dgm:layoutNode>
        </dgm:layoutNode>
        <dgm:choose name="Name42">
          <dgm:if name="Name43" axis="self" ptType="node" func="revPos" op="gte" val="2">
            <dgm:layoutNode name="spComp">
              <dgm:alg type="composite"/>
              <dgm:shape xmlns:r="http://schemas.openxmlformats.org/officeDocument/2006/relationships" r:blip="">
                <dgm:adjLst/>
              </dgm:shape>
              <dgm:presOf/>
              <dgm:constrLst>
                <dgm:constr type="userA"/>
                <dgm:constr type="userB"/>
                <dgm:constr type="l" for="ch" forName="hSp"/>
                <dgm:constr type="t" for="ch" forName="hSp"/>
                <dgm:constr type="w" for="ch" forName="hSp" refType="userB"/>
                <dgm:constr type="wOff" for="ch" forName="hSp" refType="userA" fact="-0.2"/>
              </dgm:constrLst>
              <dgm:ruleLst/>
              <dgm:layoutNode name="hSp">
                <dgm:alg type="sp"/>
                <dgm:shape xmlns:r="http://schemas.openxmlformats.org/officeDocument/2006/relationships" r:blip="">
                  <dgm:adjLst/>
                </dgm:shape>
                <dgm:presOf/>
                <dgm:constrLst/>
                <dgm:ruleLst/>
              </dgm:layoutNode>
            </dgm:layoutNode>
          </dgm:if>
          <dgm:else name="Name44"/>
        </dgm:choose>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23365C6-BDC7-485B-8CC1-B5374AD8A164}" type="datetimeFigureOut">
              <a:rPr lang="en-GB" smtClean="0"/>
              <a:t>14/01/2025</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6E07D21-09E5-4D48-948E-705E650B8BEE}" type="slidenum">
              <a:rPr lang="en-GB" smtClean="0"/>
              <a:t>‹#›</a:t>
            </a:fld>
            <a:endParaRPr lang="en-GB"/>
          </a:p>
        </p:txBody>
      </p:sp>
    </p:spTree>
    <p:extLst>
      <p:ext uri="{BB962C8B-B14F-4D97-AF65-F5344CB8AC3E}">
        <p14:creationId xmlns:p14="http://schemas.microsoft.com/office/powerpoint/2010/main" val="208250869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A6E07D21-09E5-4D48-948E-705E650B8BEE}" type="slidenum">
              <a:rPr lang="en-GB" smtClean="0"/>
              <a:t>3</a:t>
            </a:fld>
            <a:endParaRPr lang="en-GB"/>
          </a:p>
        </p:txBody>
      </p:sp>
    </p:spTree>
    <p:extLst>
      <p:ext uri="{BB962C8B-B14F-4D97-AF65-F5344CB8AC3E}">
        <p14:creationId xmlns:p14="http://schemas.microsoft.com/office/powerpoint/2010/main" val="242748132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2AAA48-BFD6-430C-99AD-6BD53E354B5A}"/>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ACF909B6-7739-4D62-AB52-BBD211D0966C}"/>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6730224E-F02E-467C-A411-72086E77909A}"/>
              </a:ext>
            </a:extLst>
          </p:cNvPr>
          <p:cNvSpPr>
            <a:spLocks noGrp="1"/>
          </p:cNvSpPr>
          <p:nvPr>
            <p:ph type="dt" sz="half" idx="10"/>
          </p:nvPr>
        </p:nvSpPr>
        <p:spPr/>
        <p:txBody>
          <a:bodyPr/>
          <a:lstStyle/>
          <a:p>
            <a:fld id="{8A4449C1-0BD3-4276-9C31-5D20AF29C678}" type="datetimeFigureOut">
              <a:rPr lang="en-GB" smtClean="0"/>
              <a:t>14/01/2025</a:t>
            </a:fld>
            <a:endParaRPr lang="en-GB"/>
          </a:p>
        </p:txBody>
      </p:sp>
      <p:sp>
        <p:nvSpPr>
          <p:cNvPr id="5" name="Footer Placeholder 4">
            <a:extLst>
              <a:ext uri="{FF2B5EF4-FFF2-40B4-BE49-F238E27FC236}">
                <a16:creationId xmlns:a16="http://schemas.microsoft.com/office/drawing/2014/main" id="{9CFC2878-696A-4EBA-A770-C2F272983941}"/>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E2F10A7B-3E53-4C95-88ED-A23135EE5848}"/>
              </a:ext>
            </a:extLst>
          </p:cNvPr>
          <p:cNvSpPr>
            <a:spLocks noGrp="1"/>
          </p:cNvSpPr>
          <p:nvPr>
            <p:ph type="sldNum" sz="quarter" idx="12"/>
          </p:nvPr>
        </p:nvSpPr>
        <p:spPr/>
        <p:txBody>
          <a:bodyPr/>
          <a:lstStyle/>
          <a:p>
            <a:fld id="{401E80DE-DC15-4B67-A793-74514CA9D425}" type="slidenum">
              <a:rPr lang="en-GB" smtClean="0"/>
              <a:t>‹#›</a:t>
            </a:fld>
            <a:endParaRPr lang="en-GB"/>
          </a:p>
        </p:txBody>
      </p:sp>
    </p:spTree>
    <p:extLst>
      <p:ext uri="{BB962C8B-B14F-4D97-AF65-F5344CB8AC3E}">
        <p14:creationId xmlns:p14="http://schemas.microsoft.com/office/powerpoint/2010/main" val="373819130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196E7D-7F33-409F-8727-FDCE3D047AC1}"/>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41A00669-8F94-4FD5-82CF-38D2D9F80EFF}"/>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0DC3641B-E8AA-4EAF-8422-969D79F564F7}"/>
              </a:ext>
            </a:extLst>
          </p:cNvPr>
          <p:cNvSpPr>
            <a:spLocks noGrp="1"/>
          </p:cNvSpPr>
          <p:nvPr>
            <p:ph type="dt" sz="half" idx="10"/>
          </p:nvPr>
        </p:nvSpPr>
        <p:spPr/>
        <p:txBody>
          <a:bodyPr/>
          <a:lstStyle/>
          <a:p>
            <a:fld id="{8A4449C1-0BD3-4276-9C31-5D20AF29C678}" type="datetimeFigureOut">
              <a:rPr lang="en-GB" smtClean="0"/>
              <a:t>14/01/2025</a:t>
            </a:fld>
            <a:endParaRPr lang="en-GB"/>
          </a:p>
        </p:txBody>
      </p:sp>
      <p:sp>
        <p:nvSpPr>
          <p:cNvPr id="5" name="Footer Placeholder 4">
            <a:extLst>
              <a:ext uri="{FF2B5EF4-FFF2-40B4-BE49-F238E27FC236}">
                <a16:creationId xmlns:a16="http://schemas.microsoft.com/office/drawing/2014/main" id="{DD97951A-D94C-409F-8417-B7A895036929}"/>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ECE8C8FA-7C3E-451A-9BB3-D52F56170DEC}"/>
              </a:ext>
            </a:extLst>
          </p:cNvPr>
          <p:cNvSpPr>
            <a:spLocks noGrp="1"/>
          </p:cNvSpPr>
          <p:nvPr>
            <p:ph type="sldNum" sz="quarter" idx="12"/>
          </p:nvPr>
        </p:nvSpPr>
        <p:spPr/>
        <p:txBody>
          <a:bodyPr/>
          <a:lstStyle/>
          <a:p>
            <a:fld id="{401E80DE-DC15-4B67-A793-74514CA9D425}" type="slidenum">
              <a:rPr lang="en-GB" smtClean="0"/>
              <a:t>‹#›</a:t>
            </a:fld>
            <a:endParaRPr lang="en-GB"/>
          </a:p>
        </p:txBody>
      </p:sp>
    </p:spTree>
    <p:extLst>
      <p:ext uri="{BB962C8B-B14F-4D97-AF65-F5344CB8AC3E}">
        <p14:creationId xmlns:p14="http://schemas.microsoft.com/office/powerpoint/2010/main" val="286579253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DA0E0B39-ED82-4706-9E3D-ED1520569890}"/>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11F19552-1CA5-45F6-A700-E81642A19B55}"/>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96F5AA46-7995-4A65-A65F-93772936D1FE}"/>
              </a:ext>
            </a:extLst>
          </p:cNvPr>
          <p:cNvSpPr>
            <a:spLocks noGrp="1"/>
          </p:cNvSpPr>
          <p:nvPr>
            <p:ph type="dt" sz="half" idx="10"/>
          </p:nvPr>
        </p:nvSpPr>
        <p:spPr/>
        <p:txBody>
          <a:bodyPr/>
          <a:lstStyle/>
          <a:p>
            <a:fld id="{8A4449C1-0BD3-4276-9C31-5D20AF29C678}" type="datetimeFigureOut">
              <a:rPr lang="en-GB" smtClean="0"/>
              <a:t>14/01/2025</a:t>
            </a:fld>
            <a:endParaRPr lang="en-GB"/>
          </a:p>
        </p:txBody>
      </p:sp>
      <p:sp>
        <p:nvSpPr>
          <p:cNvPr id="5" name="Footer Placeholder 4">
            <a:extLst>
              <a:ext uri="{FF2B5EF4-FFF2-40B4-BE49-F238E27FC236}">
                <a16:creationId xmlns:a16="http://schemas.microsoft.com/office/drawing/2014/main" id="{D34C6E79-0130-4D82-A60B-A5054C6E1447}"/>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094ABB51-D002-4543-92C6-96E68F3C220C}"/>
              </a:ext>
            </a:extLst>
          </p:cNvPr>
          <p:cNvSpPr>
            <a:spLocks noGrp="1"/>
          </p:cNvSpPr>
          <p:nvPr>
            <p:ph type="sldNum" sz="quarter" idx="12"/>
          </p:nvPr>
        </p:nvSpPr>
        <p:spPr/>
        <p:txBody>
          <a:bodyPr/>
          <a:lstStyle/>
          <a:p>
            <a:fld id="{401E80DE-DC15-4B67-A793-74514CA9D425}" type="slidenum">
              <a:rPr lang="en-GB" smtClean="0"/>
              <a:t>‹#›</a:t>
            </a:fld>
            <a:endParaRPr lang="en-GB"/>
          </a:p>
        </p:txBody>
      </p:sp>
    </p:spTree>
    <p:extLst>
      <p:ext uri="{BB962C8B-B14F-4D97-AF65-F5344CB8AC3E}">
        <p14:creationId xmlns:p14="http://schemas.microsoft.com/office/powerpoint/2010/main" val="385396516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ABAF64-66B8-4291-A5A7-65BE73CF8764}"/>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39091F9A-FE26-4D43-AAC7-659462B716A9}"/>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ACB31F75-CD6D-432B-B284-600830DADF6D}"/>
              </a:ext>
            </a:extLst>
          </p:cNvPr>
          <p:cNvSpPr>
            <a:spLocks noGrp="1"/>
          </p:cNvSpPr>
          <p:nvPr>
            <p:ph type="dt" sz="half" idx="10"/>
          </p:nvPr>
        </p:nvSpPr>
        <p:spPr/>
        <p:txBody>
          <a:bodyPr/>
          <a:lstStyle/>
          <a:p>
            <a:fld id="{8A4449C1-0BD3-4276-9C31-5D20AF29C678}" type="datetimeFigureOut">
              <a:rPr lang="en-GB" smtClean="0"/>
              <a:t>14/01/2025</a:t>
            </a:fld>
            <a:endParaRPr lang="en-GB"/>
          </a:p>
        </p:txBody>
      </p:sp>
      <p:sp>
        <p:nvSpPr>
          <p:cNvPr id="5" name="Footer Placeholder 4">
            <a:extLst>
              <a:ext uri="{FF2B5EF4-FFF2-40B4-BE49-F238E27FC236}">
                <a16:creationId xmlns:a16="http://schemas.microsoft.com/office/drawing/2014/main" id="{CA0122E7-9F2B-4750-930A-3CE55279868D}"/>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91DB8698-D482-4EB2-9CE0-8B0406AD9595}"/>
              </a:ext>
            </a:extLst>
          </p:cNvPr>
          <p:cNvSpPr>
            <a:spLocks noGrp="1"/>
          </p:cNvSpPr>
          <p:nvPr>
            <p:ph type="sldNum" sz="quarter" idx="12"/>
          </p:nvPr>
        </p:nvSpPr>
        <p:spPr/>
        <p:txBody>
          <a:bodyPr/>
          <a:lstStyle/>
          <a:p>
            <a:fld id="{401E80DE-DC15-4B67-A793-74514CA9D425}" type="slidenum">
              <a:rPr lang="en-GB" smtClean="0"/>
              <a:t>‹#›</a:t>
            </a:fld>
            <a:endParaRPr lang="en-GB"/>
          </a:p>
        </p:txBody>
      </p:sp>
    </p:spTree>
    <p:extLst>
      <p:ext uri="{BB962C8B-B14F-4D97-AF65-F5344CB8AC3E}">
        <p14:creationId xmlns:p14="http://schemas.microsoft.com/office/powerpoint/2010/main" val="136690916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6C9357-0652-415A-8F9C-62C851F7718C}"/>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F9DDDDB6-00D1-4E38-BE5D-300A364BE2D3}"/>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923485BB-23B3-4D7C-A2F9-DFCBDB9B1227}"/>
              </a:ext>
            </a:extLst>
          </p:cNvPr>
          <p:cNvSpPr>
            <a:spLocks noGrp="1"/>
          </p:cNvSpPr>
          <p:nvPr>
            <p:ph type="dt" sz="half" idx="10"/>
          </p:nvPr>
        </p:nvSpPr>
        <p:spPr/>
        <p:txBody>
          <a:bodyPr/>
          <a:lstStyle/>
          <a:p>
            <a:fld id="{8A4449C1-0BD3-4276-9C31-5D20AF29C678}" type="datetimeFigureOut">
              <a:rPr lang="en-GB" smtClean="0"/>
              <a:t>14/01/2025</a:t>
            </a:fld>
            <a:endParaRPr lang="en-GB"/>
          </a:p>
        </p:txBody>
      </p:sp>
      <p:sp>
        <p:nvSpPr>
          <p:cNvPr id="5" name="Footer Placeholder 4">
            <a:extLst>
              <a:ext uri="{FF2B5EF4-FFF2-40B4-BE49-F238E27FC236}">
                <a16:creationId xmlns:a16="http://schemas.microsoft.com/office/drawing/2014/main" id="{49F17160-E778-4968-B7CA-BC1D7AA2852F}"/>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E6CC232D-1D46-45DD-9969-A17854BC25C3}"/>
              </a:ext>
            </a:extLst>
          </p:cNvPr>
          <p:cNvSpPr>
            <a:spLocks noGrp="1"/>
          </p:cNvSpPr>
          <p:nvPr>
            <p:ph type="sldNum" sz="quarter" idx="12"/>
          </p:nvPr>
        </p:nvSpPr>
        <p:spPr/>
        <p:txBody>
          <a:bodyPr/>
          <a:lstStyle/>
          <a:p>
            <a:fld id="{401E80DE-DC15-4B67-A793-74514CA9D425}" type="slidenum">
              <a:rPr lang="en-GB" smtClean="0"/>
              <a:t>‹#›</a:t>
            </a:fld>
            <a:endParaRPr lang="en-GB"/>
          </a:p>
        </p:txBody>
      </p:sp>
    </p:spTree>
    <p:extLst>
      <p:ext uri="{BB962C8B-B14F-4D97-AF65-F5344CB8AC3E}">
        <p14:creationId xmlns:p14="http://schemas.microsoft.com/office/powerpoint/2010/main" val="91481161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01E06C-35F3-4DF9-A382-ED1CCF40B5FF}"/>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AB1D5A35-4718-4E17-9487-D4A0DEAE1B53}"/>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2926A517-7CB0-4F89-AB2D-83A6E737DE35}"/>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4EFAC797-9671-4651-A611-90D0E395C798}"/>
              </a:ext>
            </a:extLst>
          </p:cNvPr>
          <p:cNvSpPr>
            <a:spLocks noGrp="1"/>
          </p:cNvSpPr>
          <p:nvPr>
            <p:ph type="dt" sz="half" idx="10"/>
          </p:nvPr>
        </p:nvSpPr>
        <p:spPr/>
        <p:txBody>
          <a:bodyPr/>
          <a:lstStyle/>
          <a:p>
            <a:fld id="{8A4449C1-0BD3-4276-9C31-5D20AF29C678}" type="datetimeFigureOut">
              <a:rPr lang="en-GB" smtClean="0"/>
              <a:t>14/01/2025</a:t>
            </a:fld>
            <a:endParaRPr lang="en-GB"/>
          </a:p>
        </p:txBody>
      </p:sp>
      <p:sp>
        <p:nvSpPr>
          <p:cNvPr id="6" name="Footer Placeholder 5">
            <a:extLst>
              <a:ext uri="{FF2B5EF4-FFF2-40B4-BE49-F238E27FC236}">
                <a16:creationId xmlns:a16="http://schemas.microsoft.com/office/drawing/2014/main" id="{B0AA8473-710F-401E-9015-55ABC3051D0A}"/>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6DD93A04-1E0A-42D5-AB85-385C6314B358}"/>
              </a:ext>
            </a:extLst>
          </p:cNvPr>
          <p:cNvSpPr>
            <a:spLocks noGrp="1"/>
          </p:cNvSpPr>
          <p:nvPr>
            <p:ph type="sldNum" sz="quarter" idx="12"/>
          </p:nvPr>
        </p:nvSpPr>
        <p:spPr/>
        <p:txBody>
          <a:bodyPr/>
          <a:lstStyle/>
          <a:p>
            <a:fld id="{401E80DE-DC15-4B67-A793-74514CA9D425}" type="slidenum">
              <a:rPr lang="en-GB" smtClean="0"/>
              <a:t>‹#›</a:t>
            </a:fld>
            <a:endParaRPr lang="en-GB"/>
          </a:p>
        </p:txBody>
      </p:sp>
    </p:spTree>
    <p:extLst>
      <p:ext uri="{BB962C8B-B14F-4D97-AF65-F5344CB8AC3E}">
        <p14:creationId xmlns:p14="http://schemas.microsoft.com/office/powerpoint/2010/main" val="198773517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7FBE17-C46F-4273-AF44-F48466DEC08D}"/>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6B9F440D-F220-469D-BC11-29A72D5ACBFE}"/>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DD867902-4994-422D-87C5-C01803069D26}"/>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E6458E87-731B-49CC-8F72-078C52D527C3}"/>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DCCD548F-AD53-4749-B246-C8D2DA61749A}"/>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BE8734E4-7637-46F3-A017-CE80AFA9941C}"/>
              </a:ext>
            </a:extLst>
          </p:cNvPr>
          <p:cNvSpPr>
            <a:spLocks noGrp="1"/>
          </p:cNvSpPr>
          <p:nvPr>
            <p:ph type="dt" sz="half" idx="10"/>
          </p:nvPr>
        </p:nvSpPr>
        <p:spPr/>
        <p:txBody>
          <a:bodyPr/>
          <a:lstStyle/>
          <a:p>
            <a:fld id="{8A4449C1-0BD3-4276-9C31-5D20AF29C678}" type="datetimeFigureOut">
              <a:rPr lang="en-GB" smtClean="0"/>
              <a:t>14/01/2025</a:t>
            </a:fld>
            <a:endParaRPr lang="en-GB"/>
          </a:p>
        </p:txBody>
      </p:sp>
      <p:sp>
        <p:nvSpPr>
          <p:cNvPr id="8" name="Footer Placeholder 7">
            <a:extLst>
              <a:ext uri="{FF2B5EF4-FFF2-40B4-BE49-F238E27FC236}">
                <a16:creationId xmlns:a16="http://schemas.microsoft.com/office/drawing/2014/main" id="{82DECFC7-D6DD-4608-BD87-2E57C0751220}"/>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969FA7A2-03D2-478C-8297-BE90B182E1F1}"/>
              </a:ext>
            </a:extLst>
          </p:cNvPr>
          <p:cNvSpPr>
            <a:spLocks noGrp="1"/>
          </p:cNvSpPr>
          <p:nvPr>
            <p:ph type="sldNum" sz="quarter" idx="12"/>
          </p:nvPr>
        </p:nvSpPr>
        <p:spPr/>
        <p:txBody>
          <a:bodyPr/>
          <a:lstStyle/>
          <a:p>
            <a:fld id="{401E80DE-DC15-4B67-A793-74514CA9D425}" type="slidenum">
              <a:rPr lang="en-GB" smtClean="0"/>
              <a:t>‹#›</a:t>
            </a:fld>
            <a:endParaRPr lang="en-GB"/>
          </a:p>
        </p:txBody>
      </p:sp>
    </p:spTree>
    <p:extLst>
      <p:ext uri="{BB962C8B-B14F-4D97-AF65-F5344CB8AC3E}">
        <p14:creationId xmlns:p14="http://schemas.microsoft.com/office/powerpoint/2010/main" val="324429270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C5099E-1611-42DD-98EE-AA6F2A055B52}"/>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FD186A75-9C4E-4D34-A86B-B5D9EB746F71}"/>
              </a:ext>
            </a:extLst>
          </p:cNvPr>
          <p:cNvSpPr>
            <a:spLocks noGrp="1"/>
          </p:cNvSpPr>
          <p:nvPr>
            <p:ph type="dt" sz="half" idx="10"/>
          </p:nvPr>
        </p:nvSpPr>
        <p:spPr/>
        <p:txBody>
          <a:bodyPr/>
          <a:lstStyle/>
          <a:p>
            <a:fld id="{8A4449C1-0BD3-4276-9C31-5D20AF29C678}" type="datetimeFigureOut">
              <a:rPr lang="en-GB" smtClean="0"/>
              <a:t>14/01/2025</a:t>
            </a:fld>
            <a:endParaRPr lang="en-GB"/>
          </a:p>
        </p:txBody>
      </p:sp>
      <p:sp>
        <p:nvSpPr>
          <p:cNvPr id="4" name="Footer Placeholder 3">
            <a:extLst>
              <a:ext uri="{FF2B5EF4-FFF2-40B4-BE49-F238E27FC236}">
                <a16:creationId xmlns:a16="http://schemas.microsoft.com/office/drawing/2014/main" id="{03966F66-C263-4E49-BFE0-BCC60D63EB3B}"/>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23C73C15-0FC2-42CE-845A-E03D76666987}"/>
              </a:ext>
            </a:extLst>
          </p:cNvPr>
          <p:cNvSpPr>
            <a:spLocks noGrp="1"/>
          </p:cNvSpPr>
          <p:nvPr>
            <p:ph type="sldNum" sz="quarter" idx="12"/>
          </p:nvPr>
        </p:nvSpPr>
        <p:spPr/>
        <p:txBody>
          <a:bodyPr/>
          <a:lstStyle/>
          <a:p>
            <a:fld id="{401E80DE-DC15-4B67-A793-74514CA9D425}" type="slidenum">
              <a:rPr lang="en-GB" smtClean="0"/>
              <a:t>‹#›</a:t>
            </a:fld>
            <a:endParaRPr lang="en-GB"/>
          </a:p>
        </p:txBody>
      </p:sp>
    </p:spTree>
    <p:extLst>
      <p:ext uri="{BB962C8B-B14F-4D97-AF65-F5344CB8AC3E}">
        <p14:creationId xmlns:p14="http://schemas.microsoft.com/office/powerpoint/2010/main" val="248535818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7D4EFED7-C446-4C82-B3D3-5C3EA9ABD4E2}"/>
              </a:ext>
            </a:extLst>
          </p:cNvPr>
          <p:cNvSpPr>
            <a:spLocks noGrp="1"/>
          </p:cNvSpPr>
          <p:nvPr>
            <p:ph type="dt" sz="half" idx="10"/>
          </p:nvPr>
        </p:nvSpPr>
        <p:spPr/>
        <p:txBody>
          <a:bodyPr/>
          <a:lstStyle/>
          <a:p>
            <a:fld id="{8A4449C1-0BD3-4276-9C31-5D20AF29C678}" type="datetimeFigureOut">
              <a:rPr lang="en-GB" smtClean="0"/>
              <a:t>14/01/2025</a:t>
            </a:fld>
            <a:endParaRPr lang="en-GB"/>
          </a:p>
        </p:txBody>
      </p:sp>
      <p:sp>
        <p:nvSpPr>
          <p:cNvPr id="3" name="Footer Placeholder 2">
            <a:extLst>
              <a:ext uri="{FF2B5EF4-FFF2-40B4-BE49-F238E27FC236}">
                <a16:creationId xmlns:a16="http://schemas.microsoft.com/office/drawing/2014/main" id="{80EDFFE4-E052-42AA-B1AA-6CECDD94702E}"/>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D901B890-0430-4D5A-A3E2-33078E9EDA5E}"/>
              </a:ext>
            </a:extLst>
          </p:cNvPr>
          <p:cNvSpPr>
            <a:spLocks noGrp="1"/>
          </p:cNvSpPr>
          <p:nvPr>
            <p:ph type="sldNum" sz="quarter" idx="12"/>
          </p:nvPr>
        </p:nvSpPr>
        <p:spPr/>
        <p:txBody>
          <a:bodyPr/>
          <a:lstStyle/>
          <a:p>
            <a:fld id="{401E80DE-DC15-4B67-A793-74514CA9D425}" type="slidenum">
              <a:rPr lang="en-GB" smtClean="0"/>
              <a:t>‹#›</a:t>
            </a:fld>
            <a:endParaRPr lang="en-GB"/>
          </a:p>
        </p:txBody>
      </p:sp>
    </p:spTree>
    <p:extLst>
      <p:ext uri="{BB962C8B-B14F-4D97-AF65-F5344CB8AC3E}">
        <p14:creationId xmlns:p14="http://schemas.microsoft.com/office/powerpoint/2010/main" val="276685604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123CE0-8472-48C4-B3A0-2F742E29CEC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4B9AAD49-5B36-45D8-A344-75E983664D25}"/>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86D7162E-B408-418A-8FE1-0F818690978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768FF2BA-99EA-438C-8007-CA8D2B2CEF1D}"/>
              </a:ext>
            </a:extLst>
          </p:cNvPr>
          <p:cNvSpPr>
            <a:spLocks noGrp="1"/>
          </p:cNvSpPr>
          <p:nvPr>
            <p:ph type="dt" sz="half" idx="10"/>
          </p:nvPr>
        </p:nvSpPr>
        <p:spPr/>
        <p:txBody>
          <a:bodyPr/>
          <a:lstStyle/>
          <a:p>
            <a:fld id="{8A4449C1-0BD3-4276-9C31-5D20AF29C678}" type="datetimeFigureOut">
              <a:rPr lang="en-GB" smtClean="0"/>
              <a:t>14/01/2025</a:t>
            </a:fld>
            <a:endParaRPr lang="en-GB"/>
          </a:p>
        </p:txBody>
      </p:sp>
      <p:sp>
        <p:nvSpPr>
          <p:cNvPr id="6" name="Footer Placeholder 5">
            <a:extLst>
              <a:ext uri="{FF2B5EF4-FFF2-40B4-BE49-F238E27FC236}">
                <a16:creationId xmlns:a16="http://schemas.microsoft.com/office/drawing/2014/main" id="{E9C0F4CE-3423-47EF-95AD-F58B127741DF}"/>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58B62420-AF9E-4053-88D9-0A747C885355}"/>
              </a:ext>
            </a:extLst>
          </p:cNvPr>
          <p:cNvSpPr>
            <a:spLocks noGrp="1"/>
          </p:cNvSpPr>
          <p:nvPr>
            <p:ph type="sldNum" sz="quarter" idx="12"/>
          </p:nvPr>
        </p:nvSpPr>
        <p:spPr/>
        <p:txBody>
          <a:bodyPr/>
          <a:lstStyle/>
          <a:p>
            <a:fld id="{401E80DE-DC15-4B67-A793-74514CA9D425}" type="slidenum">
              <a:rPr lang="en-GB" smtClean="0"/>
              <a:t>‹#›</a:t>
            </a:fld>
            <a:endParaRPr lang="en-GB"/>
          </a:p>
        </p:txBody>
      </p:sp>
    </p:spTree>
    <p:extLst>
      <p:ext uri="{BB962C8B-B14F-4D97-AF65-F5344CB8AC3E}">
        <p14:creationId xmlns:p14="http://schemas.microsoft.com/office/powerpoint/2010/main" val="135035333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F44869-12B9-4E4D-87C1-3C9D069168B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5C8D13D5-070B-49F6-8537-FDCCA335B596}"/>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9D29B399-6B1C-47D7-8066-0EB36C34C2A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8F968759-767E-4A13-9261-CEAED47B04BB}"/>
              </a:ext>
            </a:extLst>
          </p:cNvPr>
          <p:cNvSpPr>
            <a:spLocks noGrp="1"/>
          </p:cNvSpPr>
          <p:nvPr>
            <p:ph type="dt" sz="half" idx="10"/>
          </p:nvPr>
        </p:nvSpPr>
        <p:spPr/>
        <p:txBody>
          <a:bodyPr/>
          <a:lstStyle/>
          <a:p>
            <a:fld id="{8A4449C1-0BD3-4276-9C31-5D20AF29C678}" type="datetimeFigureOut">
              <a:rPr lang="en-GB" smtClean="0"/>
              <a:t>14/01/2025</a:t>
            </a:fld>
            <a:endParaRPr lang="en-GB"/>
          </a:p>
        </p:txBody>
      </p:sp>
      <p:sp>
        <p:nvSpPr>
          <p:cNvPr id="6" name="Footer Placeholder 5">
            <a:extLst>
              <a:ext uri="{FF2B5EF4-FFF2-40B4-BE49-F238E27FC236}">
                <a16:creationId xmlns:a16="http://schemas.microsoft.com/office/drawing/2014/main" id="{76312C4E-1C17-47AB-BBF0-9F4CE51C28C7}"/>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EAB93E88-DBE4-48CA-9247-BA10A39017E2}"/>
              </a:ext>
            </a:extLst>
          </p:cNvPr>
          <p:cNvSpPr>
            <a:spLocks noGrp="1"/>
          </p:cNvSpPr>
          <p:nvPr>
            <p:ph type="sldNum" sz="quarter" idx="12"/>
          </p:nvPr>
        </p:nvSpPr>
        <p:spPr/>
        <p:txBody>
          <a:bodyPr/>
          <a:lstStyle/>
          <a:p>
            <a:fld id="{401E80DE-DC15-4B67-A793-74514CA9D425}" type="slidenum">
              <a:rPr lang="en-GB" smtClean="0"/>
              <a:t>‹#›</a:t>
            </a:fld>
            <a:endParaRPr lang="en-GB"/>
          </a:p>
        </p:txBody>
      </p:sp>
    </p:spTree>
    <p:extLst>
      <p:ext uri="{BB962C8B-B14F-4D97-AF65-F5344CB8AC3E}">
        <p14:creationId xmlns:p14="http://schemas.microsoft.com/office/powerpoint/2010/main" val="116750365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14D3140E-4288-4457-BFED-A83CB132AFDA}"/>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0FF5E6F9-FD08-4142-9B15-93AC0C01CA2C}"/>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83EFF9C4-2B4A-4179-94CE-BAB5D4D6C319}"/>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A4449C1-0BD3-4276-9C31-5D20AF29C678}" type="datetimeFigureOut">
              <a:rPr lang="en-GB" smtClean="0"/>
              <a:t>14/01/2025</a:t>
            </a:fld>
            <a:endParaRPr lang="en-GB"/>
          </a:p>
        </p:txBody>
      </p:sp>
      <p:sp>
        <p:nvSpPr>
          <p:cNvPr id="5" name="Footer Placeholder 4">
            <a:extLst>
              <a:ext uri="{FF2B5EF4-FFF2-40B4-BE49-F238E27FC236}">
                <a16:creationId xmlns:a16="http://schemas.microsoft.com/office/drawing/2014/main" id="{0BB5DA9E-01B9-4E2E-9B9E-4FEA677C3AE1}"/>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7B1907F8-AF81-484E-9AF1-839F1CAFFE6F}"/>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01E80DE-DC15-4B67-A793-74514CA9D425}" type="slidenum">
              <a:rPr lang="en-GB" smtClean="0"/>
              <a:t>‹#›</a:t>
            </a:fld>
            <a:endParaRPr lang="en-GB"/>
          </a:p>
        </p:txBody>
      </p:sp>
    </p:spTree>
    <p:extLst>
      <p:ext uri="{BB962C8B-B14F-4D97-AF65-F5344CB8AC3E}">
        <p14:creationId xmlns:p14="http://schemas.microsoft.com/office/powerpoint/2010/main" val="273066828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3.xml"/><Relationship Id="rId6" Type="http://schemas.openxmlformats.org/officeDocument/2006/relationships/image" Target="../media/image5.png"/><Relationship Id="rId5" Type="http://schemas.openxmlformats.org/officeDocument/2006/relationships/image" Target="../media/image4.JP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8" Type="http://schemas.openxmlformats.org/officeDocument/2006/relationships/image" Target="../media/image45.png"/><Relationship Id="rId3" Type="http://schemas.openxmlformats.org/officeDocument/2006/relationships/image" Target="../media/image36.png"/><Relationship Id="rId7" Type="http://schemas.openxmlformats.org/officeDocument/2006/relationships/image" Target="../media/image44.png"/><Relationship Id="rId2" Type="http://schemas.openxmlformats.org/officeDocument/2006/relationships/image" Target="../media/image5.png"/><Relationship Id="rId1" Type="http://schemas.openxmlformats.org/officeDocument/2006/relationships/slideLayout" Target="../slideLayouts/slideLayout3.xml"/><Relationship Id="rId6" Type="http://schemas.openxmlformats.org/officeDocument/2006/relationships/image" Target="../media/image32.svg"/><Relationship Id="rId5" Type="http://schemas.openxmlformats.org/officeDocument/2006/relationships/image" Target="../media/image31.png"/><Relationship Id="rId4" Type="http://schemas.openxmlformats.org/officeDocument/2006/relationships/image" Target="../media/image37.svg"/><Relationship Id="rId9" Type="http://schemas.openxmlformats.org/officeDocument/2006/relationships/image" Target="../media/image46.svg"/></Relationships>
</file>

<file path=ppt/slides/_rels/slide11.xml.rels><?xml version="1.0" encoding="UTF-8" standalone="yes"?>
<Relationships xmlns="http://schemas.openxmlformats.org/package/2006/relationships"><Relationship Id="rId8" Type="http://schemas.openxmlformats.org/officeDocument/2006/relationships/image" Target="../media/image48.png"/><Relationship Id="rId3" Type="http://schemas.openxmlformats.org/officeDocument/2006/relationships/image" Target="../media/image36.png"/><Relationship Id="rId7" Type="http://schemas.openxmlformats.org/officeDocument/2006/relationships/image" Target="../media/image47.png"/><Relationship Id="rId2" Type="http://schemas.openxmlformats.org/officeDocument/2006/relationships/image" Target="../media/image5.png"/><Relationship Id="rId1" Type="http://schemas.openxmlformats.org/officeDocument/2006/relationships/slideLayout" Target="../slideLayouts/slideLayout3.xml"/><Relationship Id="rId6" Type="http://schemas.openxmlformats.org/officeDocument/2006/relationships/image" Target="../media/image32.svg"/><Relationship Id="rId5" Type="http://schemas.openxmlformats.org/officeDocument/2006/relationships/image" Target="../media/image31.png"/><Relationship Id="rId4" Type="http://schemas.openxmlformats.org/officeDocument/2006/relationships/image" Target="../media/image37.svg"/><Relationship Id="rId9" Type="http://schemas.openxmlformats.org/officeDocument/2006/relationships/image" Target="../media/image49.svg"/></Relationships>
</file>

<file path=ppt/slides/_rels/slide12.xml.rels><?xml version="1.0" encoding="UTF-8" standalone="yes"?>
<Relationships xmlns="http://schemas.openxmlformats.org/package/2006/relationships"><Relationship Id="rId8" Type="http://schemas.openxmlformats.org/officeDocument/2006/relationships/image" Target="../media/image51.svg"/><Relationship Id="rId3" Type="http://schemas.openxmlformats.org/officeDocument/2006/relationships/image" Target="../media/image5.png"/><Relationship Id="rId7" Type="http://schemas.openxmlformats.org/officeDocument/2006/relationships/image" Target="../media/image50.png"/><Relationship Id="rId2" Type="http://schemas.microsoft.com/office/2018/10/relationships/comments" Target="../comments/modernComment_134_30580224.xml"/><Relationship Id="rId1" Type="http://schemas.openxmlformats.org/officeDocument/2006/relationships/slideLayout" Target="../slideLayouts/slideLayout3.xml"/><Relationship Id="rId6" Type="http://schemas.openxmlformats.org/officeDocument/2006/relationships/image" Target="../media/image37.svg"/><Relationship Id="rId5" Type="http://schemas.openxmlformats.org/officeDocument/2006/relationships/image" Target="../media/image36.png"/><Relationship Id="rId4" Type="http://schemas.openxmlformats.org/officeDocument/2006/relationships/image" Target="../media/image40.png"/></Relationships>
</file>

<file path=ppt/slides/_rels/slide1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5.png"/><Relationship Id="rId1" Type="http://schemas.openxmlformats.org/officeDocument/2006/relationships/slideLayout" Target="../slideLayouts/slideLayout3.xml"/><Relationship Id="rId4" Type="http://schemas.openxmlformats.org/officeDocument/2006/relationships/image" Target="../media/image52.png"/></Relationships>
</file>

<file path=ppt/slides/_rels/slide14.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image" Target="../media/image5.png"/><Relationship Id="rId1" Type="http://schemas.openxmlformats.org/officeDocument/2006/relationships/slideLayout" Target="../slideLayouts/slideLayout3.xml"/><Relationship Id="rId4" Type="http://schemas.openxmlformats.org/officeDocument/2006/relationships/image" Target="../media/image9.png"/></Relationships>
</file>

<file path=ppt/slides/_rels/slide15.xml.rels><?xml version="1.0" encoding="UTF-8" standalone="yes"?>
<Relationships xmlns="http://schemas.openxmlformats.org/package/2006/relationships"><Relationship Id="rId3" Type="http://schemas.openxmlformats.org/officeDocument/2006/relationships/image" Target="../media/image5.png"/><Relationship Id="rId2" Type="http://schemas.microsoft.com/office/2018/10/relationships/comments" Target="../comments/modernComment_136_CA592F97.xml"/><Relationship Id="rId1" Type="http://schemas.openxmlformats.org/officeDocument/2006/relationships/slideLayout" Target="../slideLayouts/slideLayout3.xml"/><Relationship Id="rId5" Type="http://schemas.openxmlformats.org/officeDocument/2006/relationships/image" Target="../media/image54.png"/><Relationship Id="rId4" Type="http://schemas.openxmlformats.org/officeDocument/2006/relationships/image" Target="../media/image9.png"/></Relationships>
</file>

<file path=ppt/slides/_rels/slide16.xml.rels><?xml version="1.0" encoding="UTF-8" standalone="yes"?>
<Relationships xmlns="http://schemas.openxmlformats.org/package/2006/relationships"><Relationship Id="rId3" Type="http://schemas.openxmlformats.org/officeDocument/2006/relationships/image" Target="../media/image5.png"/><Relationship Id="rId2" Type="http://schemas.microsoft.com/office/2018/10/relationships/comments" Target="../comments/modernComment_138_E9E231EC.xml"/><Relationship Id="rId1" Type="http://schemas.openxmlformats.org/officeDocument/2006/relationships/slideLayout" Target="../slideLayouts/slideLayout3.xml"/><Relationship Id="rId6" Type="http://schemas.openxmlformats.org/officeDocument/2006/relationships/image" Target="../media/image55.png"/><Relationship Id="rId5" Type="http://schemas.openxmlformats.org/officeDocument/2006/relationships/image" Target="../media/image37.svg"/><Relationship Id="rId4" Type="http://schemas.openxmlformats.org/officeDocument/2006/relationships/image" Target="../media/image36.png"/></Relationships>
</file>

<file path=ppt/slides/_rels/slide17.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image" Target="../media/image5.png"/><Relationship Id="rId1" Type="http://schemas.openxmlformats.org/officeDocument/2006/relationships/slideLayout" Target="../slideLayouts/slideLayout3.xml"/><Relationship Id="rId5" Type="http://schemas.openxmlformats.org/officeDocument/2006/relationships/image" Target="../media/image58.svg"/><Relationship Id="rId4" Type="http://schemas.openxmlformats.org/officeDocument/2006/relationships/image" Target="../media/image57.png"/></Relationships>
</file>

<file path=ppt/slides/_rels/slide18.xml.rels><?xml version="1.0" encoding="UTF-8" standalone="yes"?>
<Relationships xmlns="http://schemas.openxmlformats.org/package/2006/relationships"><Relationship Id="rId3" Type="http://schemas.openxmlformats.org/officeDocument/2006/relationships/image" Target="../media/image5.png"/><Relationship Id="rId7" Type="http://schemas.openxmlformats.org/officeDocument/2006/relationships/image" Target="../media/image61.svg"/><Relationship Id="rId2" Type="http://schemas.microsoft.com/office/2018/10/relationships/comments" Target="../comments/modernComment_12C_86DC1544.xml"/><Relationship Id="rId1" Type="http://schemas.openxmlformats.org/officeDocument/2006/relationships/slideLayout" Target="../slideLayouts/slideLayout3.xml"/><Relationship Id="rId6" Type="http://schemas.openxmlformats.org/officeDocument/2006/relationships/image" Target="../media/image60.png"/><Relationship Id="rId5" Type="http://schemas.openxmlformats.org/officeDocument/2006/relationships/image" Target="../media/image9.png"/><Relationship Id="rId4" Type="http://schemas.openxmlformats.org/officeDocument/2006/relationships/image" Target="../media/image59.png"/></Relationships>
</file>

<file path=ppt/slides/_rels/slide1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5.png"/><Relationship Id="rId1" Type="http://schemas.openxmlformats.org/officeDocument/2006/relationships/slideLayout" Target="../slideLayouts/slideLayout3.xml"/><Relationship Id="rId4" Type="http://schemas.openxmlformats.org/officeDocument/2006/relationships/image" Target="../media/image62.png"/></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3" Type="http://schemas.openxmlformats.org/officeDocument/2006/relationships/image" Target="../media/image63.png"/><Relationship Id="rId2" Type="http://schemas.openxmlformats.org/officeDocument/2006/relationships/image" Target="../media/image5.png"/><Relationship Id="rId1" Type="http://schemas.openxmlformats.org/officeDocument/2006/relationships/slideLayout" Target="../slideLayouts/slideLayout3.xml"/><Relationship Id="rId6" Type="http://schemas.openxmlformats.org/officeDocument/2006/relationships/image" Target="../media/image61.svg"/><Relationship Id="rId5" Type="http://schemas.openxmlformats.org/officeDocument/2006/relationships/image" Target="../media/image60.png"/><Relationship Id="rId4" Type="http://schemas.openxmlformats.org/officeDocument/2006/relationships/image" Target="../media/image9.png"/></Relationships>
</file>

<file path=ppt/slides/_rels/slide21.xml.rels><?xml version="1.0" encoding="UTF-8" standalone="yes"?>
<Relationships xmlns="http://schemas.openxmlformats.org/package/2006/relationships"><Relationship Id="rId3" Type="http://schemas.openxmlformats.org/officeDocument/2006/relationships/image" Target="../media/image64.png"/><Relationship Id="rId2" Type="http://schemas.openxmlformats.org/officeDocument/2006/relationships/image" Target="../media/image5.png"/><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3" Type="http://schemas.openxmlformats.org/officeDocument/2006/relationships/image" Target="../media/image64.png"/><Relationship Id="rId2" Type="http://schemas.openxmlformats.org/officeDocument/2006/relationships/image" Target="../media/image5.png"/><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3" Type="http://schemas.openxmlformats.org/officeDocument/2006/relationships/image" Target="../media/image5.png"/><Relationship Id="rId2" Type="http://schemas.microsoft.com/office/2018/10/relationships/comments" Target="../comments/modernComment_139_74358CF9.xml"/><Relationship Id="rId1" Type="http://schemas.openxmlformats.org/officeDocument/2006/relationships/slideLayout" Target="../slideLayouts/slideLayout3.xml"/><Relationship Id="rId6" Type="http://schemas.openxmlformats.org/officeDocument/2006/relationships/image" Target="../media/image67.png"/><Relationship Id="rId5" Type="http://schemas.openxmlformats.org/officeDocument/2006/relationships/image" Target="../media/image66.svg"/><Relationship Id="rId4" Type="http://schemas.openxmlformats.org/officeDocument/2006/relationships/image" Target="../media/image65.png"/></Relationships>
</file>

<file path=ppt/slides/_rels/slide24.xml.rels><?xml version="1.0" encoding="UTF-8" standalone="yes"?>
<Relationships xmlns="http://schemas.openxmlformats.org/package/2006/relationships"><Relationship Id="rId3" Type="http://schemas.openxmlformats.org/officeDocument/2006/relationships/image" Target="../media/image5.png"/><Relationship Id="rId2" Type="http://schemas.microsoft.com/office/2018/10/relationships/comments" Target="../comments/modernComment_122_40AB014F.xml"/><Relationship Id="rId1" Type="http://schemas.openxmlformats.org/officeDocument/2006/relationships/slideLayout" Target="../slideLayouts/slideLayout3.xml"/><Relationship Id="rId4" Type="http://schemas.openxmlformats.org/officeDocument/2006/relationships/image" Target="../media/image68.png"/></Relationships>
</file>

<file path=ppt/slides/_rels/slide25.xml.rels><?xml version="1.0" encoding="UTF-8" standalone="yes"?>
<Relationships xmlns="http://schemas.openxmlformats.org/package/2006/relationships"><Relationship Id="rId3" Type="http://schemas.openxmlformats.org/officeDocument/2006/relationships/hyperlink" Target="https://www.ndti.org.uk/resources/publication/small-supports-evaluation-reports" TargetMode="External"/><Relationship Id="rId7" Type="http://schemas.openxmlformats.org/officeDocument/2006/relationships/image" Target="../media/image4.JPG"/><Relationship Id="rId2" Type="http://schemas.openxmlformats.org/officeDocument/2006/relationships/hyperlink" Target="https://www.ndti.org.uk/projects/evaluating-supported-living-and-residential-care-for-adults-with-learning-d" TargetMode="External"/><Relationship Id="rId1" Type="http://schemas.openxmlformats.org/officeDocument/2006/relationships/slideLayout" Target="../slideLayouts/slideLayout3.xml"/><Relationship Id="rId6" Type="http://schemas.openxmlformats.org/officeDocument/2006/relationships/image" Target="../media/image70.jpeg"/><Relationship Id="rId5" Type="http://schemas.openxmlformats.org/officeDocument/2006/relationships/image" Target="../media/image69.png"/><Relationship Id="rId4" Type="http://schemas.openxmlformats.org/officeDocument/2006/relationships/hyperlink" Target="mailto:victoria.mason-Angelow@ndti.org.uk" TargetMode="External"/></Relationships>
</file>

<file path=ppt/slides/_rels/slide3.xml.rels><?xml version="1.0" encoding="UTF-8" standalone="yes"?>
<Relationships xmlns="http://schemas.openxmlformats.org/package/2006/relationships"><Relationship Id="rId8" Type="http://schemas.microsoft.com/office/2007/relationships/diagramDrawing" Target="../diagrams/drawing1.xml"/><Relationship Id="rId13" Type="http://schemas.openxmlformats.org/officeDocument/2006/relationships/image" Target="../media/image11.svg"/><Relationship Id="rId18" Type="http://schemas.openxmlformats.org/officeDocument/2006/relationships/image" Target="../media/image16.png"/><Relationship Id="rId3" Type="http://schemas.openxmlformats.org/officeDocument/2006/relationships/hyperlink" Target="https://www.thinklocalactpersonal.org.uk/makingitreal/" TargetMode="External"/><Relationship Id="rId21" Type="http://schemas.openxmlformats.org/officeDocument/2006/relationships/image" Target="../media/image19.png"/><Relationship Id="rId7" Type="http://schemas.openxmlformats.org/officeDocument/2006/relationships/diagramColors" Target="../diagrams/colors1.xml"/><Relationship Id="rId12" Type="http://schemas.openxmlformats.org/officeDocument/2006/relationships/image" Target="../media/image10.png"/><Relationship Id="rId17" Type="http://schemas.openxmlformats.org/officeDocument/2006/relationships/image" Target="../media/image15.svg"/><Relationship Id="rId2" Type="http://schemas.openxmlformats.org/officeDocument/2006/relationships/notesSlide" Target="../notesSlides/notesSlide1.xml"/><Relationship Id="rId16" Type="http://schemas.openxmlformats.org/officeDocument/2006/relationships/image" Target="../media/image14.png"/><Relationship Id="rId20" Type="http://schemas.openxmlformats.org/officeDocument/2006/relationships/image" Target="../media/image18.png"/><Relationship Id="rId1" Type="http://schemas.openxmlformats.org/officeDocument/2006/relationships/slideLayout" Target="../slideLayouts/slideLayout3.xml"/><Relationship Id="rId6" Type="http://schemas.openxmlformats.org/officeDocument/2006/relationships/diagramQuickStyle" Target="../diagrams/quickStyle1.xml"/><Relationship Id="rId11" Type="http://schemas.openxmlformats.org/officeDocument/2006/relationships/image" Target="../media/image9.png"/><Relationship Id="rId24" Type="http://schemas.openxmlformats.org/officeDocument/2006/relationships/image" Target="../media/image5.png"/><Relationship Id="rId5" Type="http://schemas.openxmlformats.org/officeDocument/2006/relationships/diagramLayout" Target="../diagrams/layout1.xml"/><Relationship Id="rId15" Type="http://schemas.openxmlformats.org/officeDocument/2006/relationships/image" Target="../media/image13.svg"/><Relationship Id="rId23" Type="http://schemas.openxmlformats.org/officeDocument/2006/relationships/image" Target="../media/image21.png"/><Relationship Id="rId10" Type="http://schemas.openxmlformats.org/officeDocument/2006/relationships/image" Target="../media/image8.png"/><Relationship Id="rId19" Type="http://schemas.openxmlformats.org/officeDocument/2006/relationships/image" Target="../media/image17.svg"/><Relationship Id="rId4" Type="http://schemas.openxmlformats.org/officeDocument/2006/relationships/diagramData" Target="../diagrams/data1.xml"/><Relationship Id="rId9" Type="http://schemas.openxmlformats.org/officeDocument/2006/relationships/image" Target="../media/image7.png"/><Relationship Id="rId14" Type="http://schemas.openxmlformats.org/officeDocument/2006/relationships/image" Target="../media/image12.png"/><Relationship Id="rId22" Type="http://schemas.openxmlformats.org/officeDocument/2006/relationships/image" Target="../media/image20.png"/></Relationships>
</file>

<file path=ppt/slides/_rels/slide4.xml.rels><?xml version="1.0" encoding="UTF-8" standalone="yes"?>
<Relationships xmlns="http://schemas.openxmlformats.org/package/2006/relationships"><Relationship Id="rId3" Type="http://schemas.openxmlformats.org/officeDocument/2006/relationships/image" Target="../media/image23.svg"/><Relationship Id="rId2" Type="http://schemas.openxmlformats.org/officeDocument/2006/relationships/image" Target="../media/image22.png"/><Relationship Id="rId1" Type="http://schemas.openxmlformats.org/officeDocument/2006/relationships/slideLayout" Target="../slideLayouts/slideLayout3.xml"/><Relationship Id="rId6" Type="http://schemas.openxmlformats.org/officeDocument/2006/relationships/image" Target="../media/image8.png"/><Relationship Id="rId5" Type="http://schemas.openxmlformats.org/officeDocument/2006/relationships/image" Target="../media/image24.png"/><Relationship Id="rId4" Type="http://schemas.openxmlformats.org/officeDocument/2006/relationships/image" Target="../media/image5.png"/></Relationships>
</file>

<file path=ppt/slides/_rels/slide5.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5.png"/><Relationship Id="rId1" Type="http://schemas.openxmlformats.org/officeDocument/2006/relationships/slideLayout" Target="../slideLayouts/slideLayout3.xml"/><Relationship Id="rId6" Type="http://schemas.openxmlformats.org/officeDocument/2006/relationships/image" Target="../media/image27.png"/><Relationship Id="rId5" Type="http://schemas.openxmlformats.org/officeDocument/2006/relationships/image" Target="../media/image8.png"/><Relationship Id="rId4" Type="http://schemas.openxmlformats.org/officeDocument/2006/relationships/image" Target="../media/image26.svg"/></Relationships>
</file>

<file path=ppt/slides/_rels/slide6.xml.rels><?xml version="1.0" encoding="UTF-8" standalone="yes"?>
<Relationships xmlns="http://schemas.openxmlformats.org/package/2006/relationships"><Relationship Id="rId3" Type="http://schemas.openxmlformats.org/officeDocument/2006/relationships/image" Target="../media/image28.png"/><Relationship Id="rId7" Type="http://schemas.openxmlformats.org/officeDocument/2006/relationships/image" Target="../media/image32.svg"/><Relationship Id="rId2" Type="http://schemas.openxmlformats.org/officeDocument/2006/relationships/image" Target="../media/image5.png"/><Relationship Id="rId1" Type="http://schemas.openxmlformats.org/officeDocument/2006/relationships/slideLayout" Target="../slideLayouts/slideLayout3.xml"/><Relationship Id="rId6" Type="http://schemas.openxmlformats.org/officeDocument/2006/relationships/image" Target="../media/image31.png"/><Relationship Id="rId5" Type="http://schemas.openxmlformats.org/officeDocument/2006/relationships/image" Target="../media/image30.png"/><Relationship Id="rId4" Type="http://schemas.openxmlformats.org/officeDocument/2006/relationships/image" Target="../media/image29.svg"/></Relationships>
</file>

<file path=ppt/slides/_rels/slide7.xml.rels><?xml version="1.0" encoding="UTF-8" standalone="yes"?>
<Relationships xmlns="http://schemas.openxmlformats.org/package/2006/relationships"><Relationship Id="rId3" Type="http://schemas.openxmlformats.org/officeDocument/2006/relationships/image" Target="../media/image33.png"/><Relationship Id="rId7" Type="http://schemas.openxmlformats.org/officeDocument/2006/relationships/image" Target="../media/image37.svg"/><Relationship Id="rId2" Type="http://schemas.openxmlformats.org/officeDocument/2006/relationships/image" Target="../media/image5.png"/><Relationship Id="rId1" Type="http://schemas.openxmlformats.org/officeDocument/2006/relationships/slideLayout" Target="../slideLayouts/slideLayout3.xml"/><Relationship Id="rId6" Type="http://schemas.openxmlformats.org/officeDocument/2006/relationships/image" Target="../media/image36.png"/><Relationship Id="rId5" Type="http://schemas.openxmlformats.org/officeDocument/2006/relationships/image" Target="../media/image35.png"/><Relationship Id="rId4" Type="http://schemas.openxmlformats.org/officeDocument/2006/relationships/image" Target="../media/image34.svg"/></Relationships>
</file>

<file path=ppt/slides/_rels/slide8.xml.rels><?xml version="1.0" encoding="UTF-8" standalone="yes"?>
<Relationships xmlns="http://schemas.openxmlformats.org/package/2006/relationships"><Relationship Id="rId3" Type="http://schemas.openxmlformats.org/officeDocument/2006/relationships/image" Target="../media/image38.png"/><Relationship Id="rId7" Type="http://schemas.openxmlformats.org/officeDocument/2006/relationships/image" Target="../media/image37.svg"/><Relationship Id="rId2" Type="http://schemas.openxmlformats.org/officeDocument/2006/relationships/image" Target="../media/image5.png"/><Relationship Id="rId1" Type="http://schemas.openxmlformats.org/officeDocument/2006/relationships/slideLayout" Target="../slideLayouts/slideLayout3.xml"/><Relationship Id="rId6" Type="http://schemas.openxmlformats.org/officeDocument/2006/relationships/image" Target="../media/image36.png"/><Relationship Id="rId5" Type="http://schemas.openxmlformats.org/officeDocument/2006/relationships/image" Target="../media/image40.png"/><Relationship Id="rId4" Type="http://schemas.openxmlformats.org/officeDocument/2006/relationships/image" Target="../media/image39.svg"/></Relationships>
</file>

<file path=ppt/slides/_rels/slide9.xml.rels><?xml version="1.0" encoding="UTF-8" standalone="yes"?>
<Relationships xmlns="http://schemas.openxmlformats.org/package/2006/relationships"><Relationship Id="rId3" Type="http://schemas.openxmlformats.org/officeDocument/2006/relationships/image" Target="../media/image41.png"/><Relationship Id="rId7" Type="http://schemas.openxmlformats.org/officeDocument/2006/relationships/image" Target="../media/image37.svg"/><Relationship Id="rId2" Type="http://schemas.openxmlformats.org/officeDocument/2006/relationships/image" Target="../media/image5.png"/><Relationship Id="rId1" Type="http://schemas.openxmlformats.org/officeDocument/2006/relationships/slideLayout" Target="../slideLayouts/slideLayout3.xml"/><Relationship Id="rId6" Type="http://schemas.openxmlformats.org/officeDocument/2006/relationships/image" Target="../media/image36.png"/><Relationship Id="rId5" Type="http://schemas.openxmlformats.org/officeDocument/2006/relationships/image" Target="../media/image43.png"/><Relationship Id="rId4" Type="http://schemas.openxmlformats.org/officeDocument/2006/relationships/image" Target="../media/image42.sv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D4E2FD01-426E-8F46-9756-3F0E6AE49A41}"/>
              </a:ext>
            </a:extLst>
          </p:cNvPr>
          <p:cNvSpPr/>
          <p:nvPr/>
        </p:nvSpPr>
        <p:spPr>
          <a:xfrm>
            <a:off x="-12699" y="-51420"/>
            <a:ext cx="6108698" cy="685800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AD3727BE-37F9-4CC9-908B-E365766B984B}"/>
              </a:ext>
            </a:extLst>
          </p:cNvPr>
          <p:cNvSpPr>
            <a:spLocks noGrp="1"/>
          </p:cNvSpPr>
          <p:nvPr>
            <p:ph type="title"/>
          </p:nvPr>
        </p:nvSpPr>
        <p:spPr>
          <a:xfrm>
            <a:off x="453522" y="323690"/>
            <a:ext cx="5325110" cy="1219200"/>
          </a:xfrm>
          <a:solidFill>
            <a:schemeClr val="accent1">
              <a:lumMod val="75000"/>
            </a:schemeClr>
          </a:solidFill>
        </p:spPr>
        <p:txBody>
          <a:bodyPr>
            <a:noAutofit/>
          </a:bodyPr>
          <a:lstStyle/>
          <a:p>
            <a:pPr algn="ctr"/>
            <a:br>
              <a:rPr lang="en-US" sz="4500" b="1" dirty="0">
                <a:solidFill>
                  <a:schemeClr val="bg1"/>
                </a:solidFill>
                <a:latin typeface="Arial Rounded MT Bold" panose="020F0704030504030204" pitchFamily="34" charset="0"/>
              </a:rPr>
            </a:br>
            <a:r>
              <a:rPr lang="en-US" sz="4500" b="1" dirty="0">
                <a:solidFill>
                  <a:schemeClr val="bg1"/>
                </a:solidFill>
                <a:latin typeface="Arial Rounded MT Bold" panose="020F0704030504030204" pitchFamily="34" charset="0"/>
              </a:rPr>
              <a:t>Small Supports  Leeds </a:t>
            </a:r>
            <a:endParaRPr lang="en-GB" sz="4500" b="1" dirty="0">
              <a:solidFill>
                <a:schemeClr val="bg1"/>
              </a:solidFill>
              <a:latin typeface="Arial Rounded MT Bold" panose="020F0704030504030204" pitchFamily="34" charset="0"/>
            </a:endParaRPr>
          </a:p>
        </p:txBody>
      </p:sp>
      <p:sp>
        <p:nvSpPr>
          <p:cNvPr id="7" name="TextBox 6">
            <a:extLst>
              <a:ext uri="{FF2B5EF4-FFF2-40B4-BE49-F238E27FC236}">
                <a16:creationId xmlns:a16="http://schemas.microsoft.com/office/drawing/2014/main" id="{9472563F-E09B-4E25-B13D-81A9189737BA}"/>
              </a:ext>
            </a:extLst>
          </p:cNvPr>
          <p:cNvSpPr txBox="1"/>
          <p:nvPr/>
        </p:nvSpPr>
        <p:spPr>
          <a:xfrm>
            <a:off x="881526" y="1795269"/>
            <a:ext cx="4624387" cy="1248612"/>
          </a:xfrm>
          <a:prstGeom prst="rect">
            <a:avLst/>
          </a:prstGeom>
          <a:noFill/>
        </p:spPr>
        <p:txBody>
          <a:bodyPr wrap="square" lIns="91440" tIns="45720" rIns="91440" bIns="45720" anchor="t">
            <a:spAutoFit/>
          </a:bodyPr>
          <a:lstStyle/>
          <a:p>
            <a:pPr algn="ctr">
              <a:lnSpc>
                <a:spcPct val="107000"/>
              </a:lnSpc>
              <a:spcAft>
                <a:spcPts val="800"/>
              </a:spcAft>
            </a:pPr>
            <a:r>
              <a:rPr lang="en-GB" sz="2400" dirty="0">
                <a:solidFill>
                  <a:srgbClr val="FFFFFF"/>
                </a:solidFill>
                <a:effectLst/>
                <a:latin typeface="Arial Nova Light"/>
                <a:ea typeface="Calibri" panose="020F0502020204030204" pitchFamily="34" charset="0"/>
                <a:cs typeface="Times New Roman"/>
              </a:rPr>
              <a:t>Capturing the </a:t>
            </a:r>
            <a:r>
              <a:rPr lang="en-GB" sz="2400" b="1" dirty="0">
                <a:solidFill>
                  <a:srgbClr val="FFFFFF"/>
                </a:solidFill>
                <a:latin typeface="Arial Nova Light"/>
                <a:ea typeface="Calibri" panose="020F0502020204030204" pitchFamily="34" charset="0"/>
                <a:cs typeface="Times New Roman"/>
              </a:rPr>
              <a:t>learning </a:t>
            </a:r>
            <a:r>
              <a:rPr lang="en-GB" sz="2400" dirty="0">
                <a:solidFill>
                  <a:srgbClr val="FFFFFF"/>
                </a:solidFill>
                <a:latin typeface="Arial Nova Light"/>
                <a:ea typeface="Calibri" panose="020F0502020204030204" pitchFamily="34" charset="0"/>
                <a:cs typeface="Times New Roman"/>
              </a:rPr>
              <a:t>from the  Small Supports Provision Pilot in Leeds (2022 – 2024)</a:t>
            </a:r>
            <a:endParaRPr lang="en-GB" sz="2400" dirty="0">
              <a:effectLst/>
              <a:latin typeface="Arial Nova Light"/>
              <a:ea typeface="Calibri" panose="020F0502020204030204" pitchFamily="34" charset="0"/>
              <a:cs typeface="Times New Roman"/>
            </a:endParaRPr>
          </a:p>
        </p:txBody>
      </p:sp>
      <p:sp>
        <p:nvSpPr>
          <p:cNvPr id="8" name="TextBox 7">
            <a:extLst>
              <a:ext uri="{FF2B5EF4-FFF2-40B4-BE49-F238E27FC236}">
                <a16:creationId xmlns:a16="http://schemas.microsoft.com/office/drawing/2014/main" id="{526D5C45-7FDA-4D02-AF92-48ABFB52C7D9}"/>
              </a:ext>
            </a:extLst>
          </p:cNvPr>
          <p:cNvSpPr txBox="1"/>
          <p:nvPr/>
        </p:nvSpPr>
        <p:spPr>
          <a:xfrm>
            <a:off x="6178993" y="0"/>
            <a:ext cx="5827221" cy="7107138"/>
          </a:xfrm>
          <a:prstGeom prst="rect">
            <a:avLst/>
          </a:prstGeom>
          <a:noFill/>
        </p:spPr>
        <p:txBody>
          <a:bodyPr wrap="square" lIns="91440" tIns="45720" rIns="91440" bIns="45720" anchor="t">
            <a:spAutoFit/>
          </a:bodyPr>
          <a:lstStyle/>
          <a:p>
            <a:pPr algn="ctr">
              <a:lnSpc>
                <a:spcPct val="107000"/>
              </a:lnSpc>
              <a:spcAft>
                <a:spcPts val="800"/>
              </a:spcAft>
            </a:pPr>
            <a:r>
              <a:rPr lang="en-GB" sz="3200" dirty="0">
                <a:solidFill>
                  <a:srgbClr val="56B5B9"/>
                </a:solidFill>
                <a:latin typeface="Arial Rounded MT Bold"/>
                <a:ea typeface="Calibri" panose="020F0502020204030204" pitchFamily="34" charset="0"/>
                <a:cs typeface="Times New Roman"/>
              </a:rPr>
              <a:t>Aim</a:t>
            </a:r>
            <a:r>
              <a:rPr lang="en-GB" sz="2400" dirty="0">
                <a:solidFill>
                  <a:srgbClr val="56B5B9"/>
                </a:solidFill>
                <a:latin typeface="Arial Rounded MT Bold"/>
                <a:ea typeface="Calibri" panose="020F0502020204030204" pitchFamily="34" charset="0"/>
                <a:cs typeface="Times New Roman"/>
              </a:rPr>
              <a:t>:</a:t>
            </a:r>
            <a:endParaRPr lang="en-GB" sz="2400" dirty="0">
              <a:solidFill>
                <a:srgbClr val="56B5B9"/>
              </a:solidFill>
              <a:effectLst/>
              <a:latin typeface="Arial Rounded MT Bold"/>
              <a:ea typeface="Calibri" panose="020F0502020204030204" pitchFamily="34" charset="0"/>
              <a:cs typeface="Times New Roman"/>
            </a:endParaRPr>
          </a:p>
          <a:p>
            <a:pPr algn="ctr">
              <a:lnSpc>
                <a:spcPct val="107000"/>
              </a:lnSpc>
              <a:spcAft>
                <a:spcPts val="800"/>
              </a:spcAft>
            </a:pPr>
            <a:r>
              <a:rPr lang="en-GB" sz="2000" dirty="0">
                <a:latin typeface="Arial Nova Light"/>
              </a:rPr>
              <a:t>T</a:t>
            </a:r>
            <a:r>
              <a:rPr lang="en-GB" dirty="0">
                <a:latin typeface="Arial Nova Light"/>
              </a:rPr>
              <a:t>o hear from those involved with the delivery of the Small Supports Provision Pilot in Leeds, as well as those who are now supported by the new Small Support services. </a:t>
            </a:r>
            <a:endParaRPr lang="en-GB" dirty="0">
              <a:latin typeface="Arial Nova Light" panose="020B0304020202020204" pitchFamily="34" charset="0"/>
            </a:endParaRPr>
          </a:p>
          <a:p>
            <a:pPr algn="ctr">
              <a:lnSpc>
                <a:spcPct val="107000"/>
              </a:lnSpc>
              <a:spcAft>
                <a:spcPts val="800"/>
              </a:spcAft>
            </a:pPr>
            <a:r>
              <a:rPr lang="en-GB" sz="2400" dirty="0">
                <a:solidFill>
                  <a:srgbClr val="56B5B9"/>
                </a:solidFill>
                <a:latin typeface="Arial Rounded MT Bold"/>
                <a:ea typeface="Calibri"/>
                <a:cs typeface="Times New Roman"/>
              </a:rPr>
              <a:t>Who took part?</a:t>
            </a:r>
          </a:p>
          <a:p>
            <a:pPr lvl="1"/>
            <a:r>
              <a:rPr lang="en-GB" sz="2000" b="1" dirty="0">
                <a:solidFill>
                  <a:srgbClr val="002060"/>
                </a:solidFill>
                <a:latin typeface="Arial Rounded MT Bold" panose="020F0704030504030204" pitchFamily="34" charset="0"/>
                <a:cs typeface="Calibri"/>
              </a:rPr>
              <a:t>6 </a:t>
            </a:r>
            <a:r>
              <a:rPr lang="en-GB" sz="2000" dirty="0">
                <a:solidFill>
                  <a:srgbClr val="002060"/>
                </a:solidFill>
                <a:latin typeface="Arial Nova Light" panose="020B0304020202020204" pitchFamily="34" charset="0"/>
                <a:cs typeface="Calibri"/>
              </a:rPr>
              <a:t>individuals</a:t>
            </a:r>
            <a:r>
              <a:rPr lang="en-GB" sz="2000" b="1" dirty="0">
                <a:solidFill>
                  <a:srgbClr val="002060"/>
                </a:solidFill>
                <a:latin typeface="Arial Rounded MT Bold" panose="020F0704030504030204" pitchFamily="34" charset="0"/>
                <a:cs typeface="Calibri"/>
              </a:rPr>
              <a:t> </a:t>
            </a:r>
            <a:r>
              <a:rPr lang="en-GB" sz="2000" dirty="0">
                <a:solidFill>
                  <a:srgbClr val="002060"/>
                </a:solidFill>
                <a:latin typeface="Arial Nova Light" panose="020B0304020202020204" pitchFamily="34" charset="0"/>
                <a:cs typeface="Calibri"/>
              </a:rPr>
              <a:t>supported by new Small Support Providers</a:t>
            </a:r>
          </a:p>
          <a:p>
            <a:pPr lvl="1"/>
            <a:endParaRPr lang="en-GB" sz="2000" b="1" dirty="0">
              <a:solidFill>
                <a:srgbClr val="002060"/>
              </a:solidFill>
              <a:latin typeface="Arial Nova Light"/>
              <a:cs typeface="Calibri"/>
            </a:endParaRPr>
          </a:p>
          <a:p>
            <a:pPr lvl="1">
              <a:buFont typeface="Arial"/>
            </a:pPr>
            <a:r>
              <a:rPr lang="en-GB" sz="2000" b="1" dirty="0">
                <a:solidFill>
                  <a:schemeClr val="accent2">
                    <a:lumMod val="75000"/>
                  </a:schemeClr>
                </a:solidFill>
                <a:latin typeface="Arial Rounded MT Bold" panose="020F0704030504030204" pitchFamily="34" charset="0"/>
                <a:cs typeface="Calibri"/>
              </a:rPr>
              <a:t>6 </a:t>
            </a:r>
            <a:r>
              <a:rPr lang="en-GB" sz="2000" dirty="0">
                <a:solidFill>
                  <a:schemeClr val="accent2">
                    <a:lumMod val="75000"/>
                  </a:schemeClr>
                </a:solidFill>
                <a:latin typeface="Arial Nova Light" panose="020B0304020202020204" pitchFamily="34" charset="0"/>
                <a:cs typeface="Calibri"/>
              </a:rPr>
              <a:t>Social Workers</a:t>
            </a:r>
            <a:br>
              <a:rPr lang="en-GB" sz="2000" dirty="0">
                <a:solidFill>
                  <a:schemeClr val="accent2">
                    <a:lumMod val="75000"/>
                  </a:schemeClr>
                </a:solidFill>
                <a:latin typeface="Arial Nova Light" panose="020B0304020202020204" pitchFamily="34" charset="0"/>
                <a:cs typeface="Calibri"/>
              </a:rPr>
            </a:br>
            <a:endParaRPr lang="en-GB" sz="2000" dirty="0">
              <a:solidFill>
                <a:schemeClr val="accent2">
                  <a:lumMod val="75000"/>
                </a:schemeClr>
              </a:solidFill>
              <a:latin typeface="Arial Nova Light" panose="020B0304020202020204" pitchFamily="34" charset="0"/>
              <a:cs typeface="Calibri"/>
            </a:endParaRPr>
          </a:p>
          <a:p>
            <a:pPr lvl="1"/>
            <a:r>
              <a:rPr lang="en-GB" sz="2000" b="1" dirty="0">
                <a:solidFill>
                  <a:srgbClr val="7030A0"/>
                </a:solidFill>
                <a:latin typeface="Arial Rounded MT Bold" panose="020F0704030504030204" pitchFamily="34" charset="0"/>
                <a:cs typeface="Calibri"/>
              </a:rPr>
              <a:t>5 </a:t>
            </a:r>
            <a:r>
              <a:rPr lang="en-GB" sz="2000" dirty="0">
                <a:solidFill>
                  <a:srgbClr val="7030A0"/>
                </a:solidFill>
                <a:latin typeface="Arial Nova Light" panose="020B0304020202020204" pitchFamily="34" charset="0"/>
                <a:cs typeface="Calibri"/>
              </a:rPr>
              <a:t>members of staff </a:t>
            </a:r>
          </a:p>
          <a:p>
            <a:pPr lvl="1"/>
            <a:endParaRPr lang="en-GB" sz="2000" dirty="0">
              <a:solidFill>
                <a:srgbClr val="FFC000"/>
              </a:solidFill>
              <a:latin typeface="Arial Nova Light"/>
              <a:cs typeface="Calibri"/>
            </a:endParaRPr>
          </a:p>
          <a:p>
            <a:pPr lvl="1"/>
            <a:r>
              <a:rPr lang="en-GB" sz="2000" b="1" dirty="0">
                <a:solidFill>
                  <a:schemeClr val="accent4">
                    <a:lumMod val="60000"/>
                    <a:lumOff val="40000"/>
                  </a:schemeClr>
                </a:solidFill>
                <a:latin typeface="Arial Rounded MT Bold" panose="020F0704030504030204" pitchFamily="34" charset="0"/>
                <a:cs typeface="Calibri"/>
              </a:rPr>
              <a:t>2 </a:t>
            </a:r>
            <a:r>
              <a:rPr lang="en-GB" sz="2000" dirty="0">
                <a:solidFill>
                  <a:schemeClr val="accent4">
                    <a:lumMod val="60000"/>
                    <a:lumOff val="40000"/>
                  </a:schemeClr>
                </a:solidFill>
                <a:latin typeface="Arial Nova Light" panose="020B0304020202020204" pitchFamily="34" charset="0"/>
                <a:cs typeface="Calibri"/>
              </a:rPr>
              <a:t>Small Support Providers</a:t>
            </a:r>
          </a:p>
          <a:p>
            <a:pPr lvl="1"/>
            <a:endParaRPr lang="en-GB" sz="2000" dirty="0">
              <a:solidFill>
                <a:srgbClr val="56B5B9"/>
              </a:solidFill>
              <a:latin typeface="Arial Nova Light" panose="020B0304020202020204" pitchFamily="34" charset="0"/>
              <a:cs typeface="Calibri"/>
            </a:endParaRPr>
          </a:p>
          <a:p>
            <a:pPr lvl="1"/>
            <a:r>
              <a:rPr lang="en-GB" sz="2000" b="1" dirty="0">
                <a:solidFill>
                  <a:schemeClr val="accent5">
                    <a:lumMod val="75000"/>
                  </a:schemeClr>
                </a:solidFill>
                <a:latin typeface="Arial Rounded MT Bold" panose="020F0704030504030204" pitchFamily="34" charset="0"/>
                <a:cs typeface="Calibri"/>
              </a:rPr>
              <a:t>2</a:t>
            </a:r>
            <a:r>
              <a:rPr lang="en-GB" sz="2000" b="1" dirty="0">
                <a:solidFill>
                  <a:schemeClr val="accent5">
                    <a:lumMod val="75000"/>
                  </a:schemeClr>
                </a:solidFill>
                <a:latin typeface="Arial Nova Light" panose="020B0304020202020204" pitchFamily="34" charset="0"/>
                <a:cs typeface="Calibri"/>
              </a:rPr>
              <a:t> Housing provider </a:t>
            </a:r>
          </a:p>
          <a:p>
            <a:pPr lvl="1"/>
            <a:endParaRPr lang="en-GB" sz="2000" dirty="0">
              <a:solidFill>
                <a:srgbClr val="56B5B9"/>
              </a:solidFill>
              <a:latin typeface="Arial Nova Light" panose="020B0304020202020204" pitchFamily="34" charset="0"/>
              <a:cs typeface="Calibri"/>
            </a:endParaRPr>
          </a:p>
          <a:p>
            <a:pPr lvl="1"/>
            <a:r>
              <a:rPr lang="en-GB" sz="2000" b="1" dirty="0">
                <a:solidFill>
                  <a:srgbClr val="56B5B9"/>
                </a:solidFill>
                <a:latin typeface="Arial Rounded MT Bold" panose="020F0704030504030204" pitchFamily="34" charset="0"/>
                <a:cs typeface="Calibri"/>
              </a:rPr>
              <a:t>Key people </a:t>
            </a:r>
            <a:r>
              <a:rPr lang="en-GB" sz="2000" dirty="0">
                <a:solidFill>
                  <a:srgbClr val="56B5B9"/>
                </a:solidFill>
                <a:latin typeface="Arial Nova Light" panose="020B0304020202020204" pitchFamily="34" charset="0"/>
                <a:cs typeface="Calibri"/>
              </a:rPr>
              <a:t>within Leeds City </a:t>
            </a:r>
          </a:p>
          <a:p>
            <a:pPr lvl="1"/>
            <a:r>
              <a:rPr lang="en-GB" sz="2000" dirty="0">
                <a:solidFill>
                  <a:srgbClr val="56B5B9"/>
                </a:solidFill>
                <a:latin typeface="Arial Nova Light" panose="020B0304020202020204" pitchFamily="34" charset="0"/>
                <a:cs typeface="Calibri"/>
              </a:rPr>
              <a:t>Council (LCC)</a:t>
            </a:r>
            <a:br>
              <a:rPr lang="en-GB" sz="2400" dirty="0">
                <a:solidFill>
                  <a:srgbClr val="56B5B9"/>
                </a:solidFill>
                <a:latin typeface="Arial Nova Light" panose="020B0304020202020204" pitchFamily="34" charset="0"/>
                <a:cs typeface="Calibri"/>
              </a:rPr>
            </a:br>
            <a:endParaRPr lang="en-GB" sz="3200" dirty="0">
              <a:solidFill>
                <a:srgbClr val="56B5B9"/>
              </a:solidFill>
              <a:latin typeface="Arial Rounded MT Bold" panose="020F0704030504030204" pitchFamily="34" charset="0"/>
              <a:cs typeface="Calibri"/>
            </a:endParaRPr>
          </a:p>
          <a:p>
            <a:pPr lvl="1"/>
            <a:endParaRPr lang="en-GB" sz="2400" dirty="0">
              <a:solidFill>
                <a:srgbClr val="56B5B9"/>
              </a:solidFill>
              <a:latin typeface="Arial Nova Light" panose="020B0304020202020204" pitchFamily="34" charset="0"/>
              <a:cs typeface="Calibri"/>
            </a:endParaRPr>
          </a:p>
        </p:txBody>
      </p:sp>
      <p:pic>
        <p:nvPicPr>
          <p:cNvPr id="27" name="Picture 20">
            <a:extLst>
              <a:ext uri="{FF2B5EF4-FFF2-40B4-BE49-F238E27FC236}">
                <a16:creationId xmlns:a16="http://schemas.microsoft.com/office/drawing/2014/main" id="{52547282-BBFB-45CD-B119-83A92DCED86B}"/>
              </a:ext>
              <a:ext uri="{C183D7F6-B498-43B3-948B-1728B52AA6E4}">
                <adec:decorative xmlns:adec="http://schemas.microsoft.com/office/drawing/2017/decorative" val="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81526" y="3232572"/>
            <a:ext cx="1824475" cy="1824475"/>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a:extLst>
              <a:ext uri="{FF2B5EF4-FFF2-40B4-BE49-F238E27FC236}">
                <a16:creationId xmlns:a16="http://schemas.microsoft.com/office/drawing/2014/main" id="{0DB94657-9371-9537-2C1A-3692A6CE9987}"/>
              </a:ext>
            </a:extLst>
          </p:cNvPr>
          <p:cNvPicPr>
            <a:picLocks noChangeAspect="1"/>
          </p:cNvPicPr>
          <p:nvPr/>
        </p:nvPicPr>
        <p:blipFill>
          <a:blip r:embed="rId3"/>
          <a:stretch>
            <a:fillRect/>
          </a:stretch>
        </p:blipFill>
        <p:spPr>
          <a:xfrm>
            <a:off x="2873784" y="3321449"/>
            <a:ext cx="2290886" cy="2290886"/>
          </a:xfrm>
          <a:prstGeom prst="rect">
            <a:avLst/>
          </a:prstGeom>
        </p:spPr>
      </p:pic>
      <p:pic>
        <p:nvPicPr>
          <p:cNvPr id="28" name="Picture 14">
            <a:extLst>
              <a:ext uri="{FF2B5EF4-FFF2-40B4-BE49-F238E27FC236}">
                <a16:creationId xmlns:a16="http://schemas.microsoft.com/office/drawing/2014/main" id="{1006BC7F-3CF7-4315-90EB-98FF79307E6B}"/>
              </a:ext>
              <a:ext uri="{C183D7F6-B498-43B3-948B-1728B52AA6E4}">
                <adec:decorative xmlns:adec="http://schemas.microsoft.com/office/drawing/2017/decorative" val="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3703509">
            <a:off x="2273704" y="4309844"/>
            <a:ext cx="931382" cy="931382"/>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descr="A close-up of a logo&#10;&#10;Description automatically generated">
            <a:extLst>
              <a:ext uri="{FF2B5EF4-FFF2-40B4-BE49-F238E27FC236}">
                <a16:creationId xmlns:a16="http://schemas.microsoft.com/office/drawing/2014/main" id="{F067CAC6-40FF-F433-3B6A-DF159B839A91}"/>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5693" y="5699163"/>
            <a:ext cx="6191692" cy="1158837"/>
          </a:xfrm>
          <a:prstGeom prst="rect">
            <a:avLst/>
          </a:prstGeom>
        </p:spPr>
      </p:pic>
      <p:pic>
        <p:nvPicPr>
          <p:cNvPr id="6" name="Picture 5" descr="A picture containing drawing, clock&#10;&#10;Description automatically generated">
            <a:extLst>
              <a:ext uri="{FF2B5EF4-FFF2-40B4-BE49-F238E27FC236}">
                <a16:creationId xmlns:a16="http://schemas.microsoft.com/office/drawing/2014/main" id="{F3B4F141-D979-F3D3-BC1D-9DB2D68D8192}"/>
              </a:ext>
            </a:extLst>
          </p:cNvPr>
          <p:cNvPicPr>
            <a:picLocks noChangeAspect="1"/>
          </p:cNvPicPr>
          <p:nvPr/>
        </p:nvPicPr>
        <p:blipFill rotWithShape="1">
          <a:blip r:embed="rId6">
            <a:extLst>
              <a:ext uri="{28A0092B-C50C-407E-A947-70E740481C1C}">
                <a14:useLocalDpi xmlns:a14="http://schemas.microsoft.com/office/drawing/2010/main" val="0"/>
              </a:ext>
            </a:extLst>
          </a:blip>
          <a:srcRect r="64118" b="19937"/>
          <a:stretch/>
        </p:blipFill>
        <p:spPr>
          <a:xfrm>
            <a:off x="11297860" y="5884858"/>
            <a:ext cx="766101" cy="743768"/>
          </a:xfrm>
          <a:prstGeom prst="rect">
            <a:avLst/>
          </a:prstGeom>
        </p:spPr>
      </p:pic>
    </p:spTree>
    <p:extLst>
      <p:ext uri="{BB962C8B-B14F-4D97-AF65-F5344CB8AC3E}">
        <p14:creationId xmlns:p14="http://schemas.microsoft.com/office/powerpoint/2010/main" val="61826080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Rounded Corners 8">
            <a:extLst>
              <a:ext uri="{FF2B5EF4-FFF2-40B4-BE49-F238E27FC236}">
                <a16:creationId xmlns:a16="http://schemas.microsoft.com/office/drawing/2014/main" id="{AA15DF74-2DCC-4B16-ADC0-9C9902C8711A}"/>
              </a:ext>
            </a:extLst>
          </p:cNvPr>
          <p:cNvSpPr/>
          <p:nvPr/>
        </p:nvSpPr>
        <p:spPr>
          <a:xfrm>
            <a:off x="1756449" y="1305394"/>
            <a:ext cx="9812868" cy="1422400"/>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3600" dirty="0">
                <a:solidFill>
                  <a:schemeClr val="accent1">
                    <a:lumMod val="75000"/>
                  </a:schemeClr>
                </a:solidFill>
                <a:latin typeface="Arial Rounded MT Bold" panose="020F0704030504030204" pitchFamily="34" charset="0"/>
              </a:rPr>
              <a:t>Housing as a cornerstone of success.</a:t>
            </a:r>
            <a:r>
              <a:rPr lang="en-US" sz="3600" dirty="0">
                <a:solidFill>
                  <a:schemeClr val="accent1">
                    <a:lumMod val="75000"/>
                  </a:schemeClr>
                </a:solidFill>
                <a:latin typeface="Arial Rounded MT Bold" panose="020F0704030504030204" pitchFamily="34" charset="0"/>
              </a:rPr>
              <a:t> </a:t>
            </a:r>
            <a:endParaRPr lang="en-GB" sz="3600" dirty="0">
              <a:solidFill>
                <a:schemeClr val="accent1">
                  <a:lumMod val="75000"/>
                </a:schemeClr>
              </a:solidFill>
              <a:latin typeface="Arial Rounded MT Bold" panose="020F0704030504030204" pitchFamily="34" charset="0"/>
            </a:endParaRPr>
          </a:p>
        </p:txBody>
      </p:sp>
      <p:sp>
        <p:nvSpPr>
          <p:cNvPr id="4" name="Rectangle 3">
            <a:extLst>
              <a:ext uri="{FF2B5EF4-FFF2-40B4-BE49-F238E27FC236}">
                <a16:creationId xmlns:a16="http://schemas.microsoft.com/office/drawing/2014/main" id="{82E66176-F113-4F14-A0AD-0327DAFD30C3}"/>
              </a:ext>
            </a:extLst>
          </p:cNvPr>
          <p:cNvSpPr/>
          <p:nvPr/>
        </p:nvSpPr>
        <p:spPr>
          <a:xfrm>
            <a:off x="-12698" y="0"/>
            <a:ext cx="12204698" cy="1509823"/>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endParaRPr lang="en-GB" dirty="0">
              <a:solidFill>
                <a:srgbClr val="56B5B9"/>
              </a:solidFill>
              <a:ea typeface="+mn-lt"/>
              <a:cs typeface="+mn-lt"/>
            </a:endParaRPr>
          </a:p>
        </p:txBody>
      </p:sp>
      <p:sp>
        <p:nvSpPr>
          <p:cNvPr id="5" name="Title 1">
            <a:extLst>
              <a:ext uri="{FF2B5EF4-FFF2-40B4-BE49-F238E27FC236}">
                <a16:creationId xmlns:a16="http://schemas.microsoft.com/office/drawing/2014/main" id="{FC2977C2-0882-44B0-B5F4-7CC0935CB1AA}"/>
              </a:ext>
            </a:extLst>
          </p:cNvPr>
          <p:cNvSpPr>
            <a:spLocks noGrp="1"/>
          </p:cNvSpPr>
          <p:nvPr>
            <p:ph type="title"/>
          </p:nvPr>
        </p:nvSpPr>
        <p:spPr>
          <a:xfrm>
            <a:off x="230095" y="551760"/>
            <a:ext cx="10776572" cy="754187"/>
          </a:xfrm>
        </p:spPr>
        <p:txBody>
          <a:bodyPr>
            <a:normAutofit fontScale="90000"/>
          </a:bodyPr>
          <a:lstStyle/>
          <a:p>
            <a:r>
              <a:rPr lang="en-US" sz="8000" b="1" dirty="0">
                <a:solidFill>
                  <a:schemeClr val="bg1"/>
                </a:solidFill>
                <a:latin typeface="Arial Rounded MT Bold" panose="020F0704030504030204" pitchFamily="34" charset="0"/>
              </a:rPr>
              <a:t>Key Learning</a:t>
            </a:r>
            <a:endParaRPr lang="en-GB" sz="8000" b="1" dirty="0">
              <a:solidFill>
                <a:schemeClr val="bg1"/>
              </a:solidFill>
              <a:latin typeface="Arial Rounded MT Bold" panose="020F0704030504030204" pitchFamily="34" charset="0"/>
            </a:endParaRPr>
          </a:p>
        </p:txBody>
      </p:sp>
      <p:sp>
        <p:nvSpPr>
          <p:cNvPr id="14" name="TextBox 13">
            <a:extLst>
              <a:ext uri="{FF2B5EF4-FFF2-40B4-BE49-F238E27FC236}">
                <a16:creationId xmlns:a16="http://schemas.microsoft.com/office/drawing/2014/main" id="{A584243B-8CFF-4101-9BCE-272E8B5A4B0D}"/>
              </a:ext>
            </a:extLst>
          </p:cNvPr>
          <p:cNvSpPr txBox="1"/>
          <p:nvPr/>
        </p:nvSpPr>
        <p:spPr>
          <a:xfrm>
            <a:off x="2895600" y="2389998"/>
            <a:ext cx="4816165" cy="4627036"/>
          </a:xfrm>
          <a:prstGeom prst="rect">
            <a:avLst/>
          </a:prstGeom>
          <a:noFill/>
        </p:spPr>
        <p:txBody>
          <a:bodyPr wrap="square">
            <a:spAutoFit/>
          </a:bodyPr>
          <a:lstStyle/>
          <a:p>
            <a:pPr>
              <a:lnSpc>
                <a:spcPct val="107000"/>
              </a:lnSpc>
              <a:spcAft>
                <a:spcPts val="800"/>
              </a:spcAft>
            </a:pPr>
            <a:r>
              <a:rPr lang="en-GB" sz="1600" dirty="0">
                <a:latin typeface="Arial" panose="020B0604020202020204" pitchFamily="34" charset="0"/>
                <a:ea typeface="Calibri" panose="020F0502020204030204" pitchFamily="34" charset="0"/>
                <a:cs typeface="Arial" panose="020B0604020202020204" pitchFamily="34" charset="0"/>
              </a:rPr>
              <a:t>Housing is an integral part of Small Support provision and has been a continuous challenge in Leeds throughout the Pilot. </a:t>
            </a:r>
          </a:p>
          <a:p>
            <a:pPr>
              <a:lnSpc>
                <a:spcPct val="107000"/>
              </a:lnSpc>
              <a:spcAft>
                <a:spcPts val="800"/>
              </a:spcAft>
            </a:pPr>
            <a:r>
              <a:rPr lang="en-GB" sz="1600" dirty="0">
                <a:latin typeface="Arial" panose="020B0604020202020204" pitchFamily="34" charset="0"/>
                <a:ea typeface="Calibri" panose="020F0502020204030204" pitchFamily="34" charset="0"/>
                <a:cs typeface="Arial" panose="020B0604020202020204" pitchFamily="34" charset="0"/>
              </a:rPr>
              <a:t>However, both Small Support providers have worked closely with LCC and various housing providers to find dynamic solutions, such as utilising available temporary housing, to ensure success for individuals. </a:t>
            </a:r>
          </a:p>
          <a:p>
            <a:pPr>
              <a:lnSpc>
                <a:spcPct val="107000"/>
              </a:lnSpc>
              <a:spcAft>
                <a:spcPts val="800"/>
              </a:spcAft>
            </a:pPr>
            <a:r>
              <a:rPr lang="en-GB" sz="1600" dirty="0">
                <a:latin typeface="Arial" panose="020B0604020202020204" pitchFamily="34" charset="0"/>
                <a:ea typeface="Calibri" panose="020F0502020204030204" pitchFamily="34" charset="0"/>
                <a:cs typeface="Arial" panose="020B0604020202020204" pitchFamily="34" charset="0"/>
              </a:rPr>
              <a:t>This has led to both Small Support providers now having dedicated housing providers and investors, which, in addition to LCC’s introduction of a Contingency Plan to cover rent payments if someone needs time away from their tenancy for an extended period, should enable some of the initial challenges with housing to be overcome. </a:t>
            </a:r>
          </a:p>
          <a:p>
            <a:pPr>
              <a:lnSpc>
                <a:spcPct val="107000"/>
              </a:lnSpc>
              <a:spcAft>
                <a:spcPts val="800"/>
              </a:spcAft>
            </a:pPr>
            <a:endParaRPr lang="en-GB" sz="1800" dirty="0">
              <a:effectLst/>
              <a:latin typeface="Arial" panose="020B0604020202020204" pitchFamily="34" charset="0"/>
              <a:ea typeface="Calibri" panose="020F0502020204030204" pitchFamily="34" charset="0"/>
              <a:cs typeface="Arial" panose="020B0604020202020204" pitchFamily="34" charset="0"/>
            </a:endParaRPr>
          </a:p>
        </p:txBody>
      </p:sp>
      <p:pic>
        <p:nvPicPr>
          <p:cNvPr id="2" name="Picture 1" descr="A picture containing drawing, clock&#10;&#10;Description automatically generated">
            <a:extLst>
              <a:ext uri="{FF2B5EF4-FFF2-40B4-BE49-F238E27FC236}">
                <a16:creationId xmlns:a16="http://schemas.microsoft.com/office/drawing/2014/main" id="{241FEDE0-F857-DF13-9417-7FC0C33A25FB}"/>
              </a:ext>
            </a:extLst>
          </p:cNvPr>
          <p:cNvPicPr>
            <a:picLocks noChangeAspect="1"/>
          </p:cNvPicPr>
          <p:nvPr/>
        </p:nvPicPr>
        <p:blipFill rotWithShape="1">
          <a:blip r:embed="rId2">
            <a:extLst>
              <a:ext uri="{28A0092B-C50C-407E-A947-70E740481C1C}">
                <a14:useLocalDpi xmlns:a14="http://schemas.microsoft.com/office/drawing/2010/main" val="0"/>
              </a:ext>
            </a:extLst>
          </a:blip>
          <a:srcRect r="64118" b="19937"/>
          <a:stretch/>
        </p:blipFill>
        <p:spPr>
          <a:xfrm>
            <a:off x="11400500" y="6087703"/>
            <a:ext cx="766101" cy="743768"/>
          </a:xfrm>
          <a:prstGeom prst="rect">
            <a:avLst/>
          </a:prstGeom>
        </p:spPr>
      </p:pic>
      <p:sp>
        <p:nvSpPr>
          <p:cNvPr id="6" name="TextBox 5">
            <a:extLst>
              <a:ext uri="{FF2B5EF4-FFF2-40B4-BE49-F238E27FC236}">
                <a16:creationId xmlns:a16="http://schemas.microsoft.com/office/drawing/2014/main" id="{7F2AC9AB-B4D0-7D4C-0EAD-588F5B48E109}"/>
              </a:ext>
            </a:extLst>
          </p:cNvPr>
          <p:cNvSpPr txBox="1"/>
          <p:nvPr/>
        </p:nvSpPr>
        <p:spPr>
          <a:xfrm>
            <a:off x="10186204" y="221343"/>
            <a:ext cx="2126511" cy="1200329"/>
          </a:xfrm>
          <a:prstGeom prst="rect">
            <a:avLst/>
          </a:prstGeom>
          <a:noFill/>
        </p:spPr>
        <p:txBody>
          <a:bodyPr wrap="square" rtlCol="0">
            <a:spAutoFit/>
          </a:bodyPr>
          <a:lstStyle/>
          <a:p>
            <a:r>
              <a:rPr lang="en-US" dirty="0">
                <a:solidFill>
                  <a:schemeClr val="bg1"/>
                </a:solidFill>
                <a:latin typeface="Arial Nova Light" panose="020B0304020202020204" pitchFamily="34" charset="0"/>
              </a:rPr>
              <a:t>Flexible &amp; integrated care &amp; support</a:t>
            </a:r>
            <a:endParaRPr lang="en-GB" dirty="0">
              <a:solidFill>
                <a:schemeClr val="bg1"/>
              </a:solidFill>
            </a:endParaRPr>
          </a:p>
          <a:p>
            <a:endParaRPr lang="en-GB" dirty="0"/>
          </a:p>
        </p:txBody>
      </p:sp>
      <p:pic>
        <p:nvPicPr>
          <p:cNvPr id="7" name="Graphic 6" descr="Watering Plant with solid fill">
            <a:extLst>
              <a:ext uri="{FF2B5EF4-FFF2-40B4-BE49-F238E27FC236}">
                <a16:creationId xmlns:a16="http://schemas.microsoft.com/office/drawing/2014/main" id="{7A94D90A-8979-BF38-5C5D-83CD78078A25}"/>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9511488" y="404651"/>
            <a:ext cx="553320" cy="553320"/>
          </a:xfrm>
          <a:prstGeom prst="rect">
            <a:avLst/>
          </a:prstGeom>
        </p:spPr>
      </p:pic>
      <p:sp>
        <p:nvSpPr>
          <p:cNvPr id="8" name="Speech Bubble: Rectangle with Corners Rounded 7">
            <a:extLst>
              <a:ext uri="{FF2B5EF4-FFF2-40B4-BE49-F238E27FC236}">
                <a16:creationId xmlns:a16="http://schemas.microsoft.com/office/drawing/2014/main" id="{8FC40473-4AE9-37DB-20E9-D25D1041E000}"/>
              </a:ext>
            </a:extLst>
          </p:cNvPr>
          <p:cNvSpPr/>
          <p:nvPr/>
        </p:nvSpPr>
        <p:spPr>
          <a:xfrm>
            <a:off x="7935234" y="2835621"/>
            <a:ext cx="3685885" cy="2151955"/>
          </a:xfrm>
          <a:prstGeom prst="wedgeRoundRectCallout">
            <a:avLst>
              <a:gd name="adj1" fmla="val -50243"/>
              <a:gd name="adj2" fmla="val 78319"/>
              <a:gd name="adj3" fmla="val 16667"/>
            </a:avLst>
          </a:prstGeom>
          <a:solidFill>
            <a:schemeClr val="accent1">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i="1" dirty="0">
                <a:solidFill>
                  <a:schemeClr val="tx1"/>
                </a:solidFill>
              </a:rPr>
              <a:t>“</a:t>
            </a:r>
            <a:r>
              <a:rPr lang="en-GB" i="1" dirty="0">
                <a:solidFill>
                  <a:schemeClr val="tx1"/>
                </a:solidFill>
              </a:rPr>
              <a:t>“They </a:t>
            </a:r>
            <a:r>
              <a:rPr lang="en-GB" dirty="0">
                <a:solidFill>
                  <a:schemeClr val="tx1"/>
                </a:solidFill>
              </a:rPr>
              <a:t>[Housing Provider]</a:t>
            </a:r>
            <a:r>
              <a:rPr lang="en-GB" i="1" dirty="0">
                <a:solidFill>
                  <a:schemeClr val="tx1"/>
                </a:solidFill>
              </a:rPr>
              <a:t> have been brilliant. They’re devoted to us and bring in new investors to work with us directly.”</a:t>
            </a:r>
          </a:p>
          <a:p>
            <a:pPr algn="ctr"/>
            <a:r>
              <a:rPr lang="en-US" i="1" dirty="0">
                <a:solidFill>
                  <a:schemeClr val="tx1"/>
                </a:solidFill>
              </a:rPr>
              <a:t>(Small Support Provider</a:t>
            </a:r>
            <a:r>
              <a:rPr lang="en-US" dirty="0">
                <a:solidFill>
                  <a:schemeClr val="tx1"/>
                </a:solidFill>
              </a:rPr>
              <a:t>). </a:t>
            </a:r>
            <a:endParaRPr lang="en-GB" i="1" dirty="0">
              <a:solidFill>
                <a:schemeClr val="tx1"/>
              </a:solidFill>
            </a:endParaRPr>
          </a:p>
        </p:txBody>
      </p:sp>
      <p:pic>
        <p:nvPicPr>
          <p:cNvPr id="10" name="Graphic 9" descr="Transfer with solid fill">
            <a:extLst>
              <a:ext uri="{FF2B5EF4-FFF2-40B4-BE49-F238E27FC236}">
                <a16:creationId xmlns:a16="http://schemas.microsoft.com/office/drawing/2014/main" id="{AB32D412-A17E-066A-489B-01FE25864D47}"/>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7420877" y="443614"/>
            <a:ext cx="514357" cy="514357"/>
          </a:xfrm>
          <a:prstGeom prst="rect">
            <a:avLst/>
          </a:prstGeom>
        </p:spPr>
      </p:pic>
      <p:sp>
        <p:nvSpPr>
          <p:cNvPr id="11" name="TextBox 10">
            <a:extLst>
              <a:ext uri="{FF2B5EF4-FFF2-40B4-BE49-F238E27FC236}">
                <a16:creationId xmlns:a16="http://schemas.microsoft.com/office/drawing/2014/main" id="{B877F9B3-0023-856C-A70E-F21753316DB2}"/>
              </a:ext>
            </a:extLst>
          </p:cNvPr>
          <p:cNvSpPr txBox="1"/>
          <p:nvPr/>
        </p:nvSpPr>
        <p:spPr>
          <a:xfrm>
            <a:off x="8142406" y="184860"/>
            <a:ext cx="1589897" cy="1200329"/>
          </a:xfrm>
          <a:prstGeom prst="rect">
            <a:avLst/>
          </a:prstGeom>
          <a:noFill/>
        </p:spPr>
        <p:txBody>
          <a:bodyPr wrap="square" rtlCol="0">
            <a:spAutoFit/>
          </a:bodyPr>
          <a:lstStyle/>
          <a:p>
            <a:r>
              <a:rPr lang="en-US" dirty="0">
                <a:solidFill>
                  <a:schemeClr val="bg1"/>
                </a:solidFill>
                <a:latin typeface="Arial Nova Light" panose="020B0304020202020204" pitchFamily="34" charset="0"/>
              </a:rPr>
              <a:t>When things need to change.</a:t>
            </a:r>
          </a:p>
          <a:p>
            <a:endParaRPr lang="en-GB" dirty="0"/>
          </a:p>
        </p:txBody>
      </p:sp>
      <p:pic>
        <p:nvPicPr>
          <p:cNvPr id="13" name="Picture 12">
            <a:extLst>
              <a:ext uri="{FF2B5EF4-FFF2-40B4-BE49-F238E27FC236}">
                <a16:creationId xmlns:a16="http://schemas.microsoft.com/office/drawing/2014/main" id="{477E7F26-E492-19BF-BFF7-FF936AA432FC}"/>
              </a:ext>
            </a:extLst>
          </p:cNvPr>
          <p:cNvPicPr>
            <a:picLocks noChangeAspect="1"/>
          </p:cNvPicPr>
          <p:nvPr/>
        </p:nvPicPr>
        <p:blipFill>
          <a:blip r:embed="rId7"/>
          <a:stretch>
            <a:fillRect/>
          </a:stretch>
        </p:blipFill>
        <p:spPr>
          <a:xfrm>
            <a:off x="230095" y="3635086"/>
            <a:ext cx="2474655" cy="2474655"/>
          </a:xfrm>
          <a:prstGeom prst="rect">
            <a:avLst/>
          </a:prstGeom>
        </p:spPr>
      </p:pic>
      <p:pic>
        <p:nvPicPr>
          <p:cNvPr id="15" name="Graphic 14" descr="Badge 7 with solid fill">
            <a:extLst>
              <a:ext uri="{FF2B5EF4-FFF2-40B4-BE49-F238E27FC236}">
                <a16:creationId xmlns:a16="http://schemas.microsoft.com/office/drawing/2014/main" id="{D6955E06-8281-B1B2-9BCB-07B71BA22E2E}"/>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342506" y="1559339"/>
            <a:ext cx="1341773" cy="1341773"/>
          </a:xfrm>
          <a:prstGeom prst="rect">
            <a:avLst/>
          </a:prstGeom>
        </p:spPr>
      </p:pic>
    </p:spTree>
    <p:extLst>
      <p:ext uri="{BB962C8B-B14F-4D97-AF65-F5344CB8AC3E}">
        <p14:creationId xmlns:p14="http://schemas.microsoft.com/office/powerpoint/2010/main" val="368611332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82E66176-F113-4F14-A0AD-0327DAFD30C3}"/>
              </a:ext>
            </a:extLst>
          </p:cNvPr>
          <p:cNvSpPr/>
          <p:nvPr/>
        </p:nvSpPr>
        <p:spPr>
          <a:xfrm>
            <a:off x="0" y="-28471"/>
            <a:ext cx="12204698" cy="1509823"/>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endParaRPr lang="en-GB">
              <a:solidFill>
                <a:srgbClr val="56B5B9"/>
              </a:solidFill>
              <a:ea typeface="+mn-lt"/>
              <a:cs typeface="+mn-lt"/>
            </a:endParaRPr>
          </a:p>
        </p:txBody>
      </p:sp>
      <p:sp>
        <p:nvSpPr>
          <p:cNvPr id="5" name="Title 1">
            <a:extLst>
              <a:ext uri="{FF2B5EF4-FFF2-40B4-BE49-F238E27FC236}">
                <a16:creationId xmlns:a16="http://schemas.microsoft.com/office/drawing/2014/main" id="{FC2977C2-0882-44B0-B5F4-7CC0935CB1AA}"/>
              </a:ext>
            </a:extLst>
          </p:cNvPr>
          <p:cNvSpPr>
            <a:spLocks noGrp="1"/>
          </p:cNvSpPr>
          <p:nvPr>
            <p:ph type="title"/>
          </p:nvPr>
        </p:nvSpPr>
        <p:spPr>
          <a:xfrm>
            <a:off x="230095" y="551760"/>
            <a:ext cx="10776572" cy="754187"/>
          </a:xfrm>
        </p:spPr>
        <p:txBody>
          <a:bodyPr>
            <a:normAutofit fontScale="90000"/>
          </a:bodyPr>
          <a:lstStyle/>
          <a:p>
            <a:r>
              <a:rPr lang="en-US" sz="8000" b="1" dirty="0">
                <a:solidFill>
                  <a:schemeClr val="bg1"/>
                </a:solidFill>
                <a:latin typeface="Arial Rounded MT Bold" panose="020F0704030504030204" pitchFamily="34" charset="0"/>
              </a:rPr>
              <a:t>Key Learning</a:t>
            </a:r>
            <a:endParaRPr lang="en-GB" sz="8000" b="1" dirty="0">
              <a:solidFill>
                <a:schemeClr val="bg1"/>
              </a:solidFill>
              <a:latin typeface="Arial Rounded MT Bold" panose="020F0704030504030204" pitchFamily="34" charset="0"/>
            </a:endParaRPr>
          </a:p>
        </p:txBody>
      </p:sp>
      <p:sp>
        <p:nvSpPr>
          <p:cNvPr id="14" name="TextBox 13">
            <a:extLst>
              <a:ext uri="{FF2B5EF4-FFF2-40B4-BE49-F238E27FC236}">
                <a16:creationId xmlns:a16="http://schemas.microsoft.com/office/drawing/2014/main" id="{A584243B-8CFF-4101-9BCE-272E8B5A4B0D}"/>
              </a:ext>
            </a:extLst>
          </p:cNvPr>
          <p:cNvSpPr txBox="1"/>
          <p:nvPr/>
        </p:nvSpPr>
        <p:spPr>
          <a:xfrm>
            <a:off x="2717180" y="2742593"/>
            <a:ext cx="4265213" cy="3239669"/>
          </a:xfrm>
          <a:prstGeom prst="rect">
            <a:avLst/>
          </a:prstGeom>
          <a:noFill/>
        </p:spPr>
        <p:txBody>
          <a:bodyPr wrap="square">
            <a:spAutoFit/>
          </a:bodyPr>
          <a:lstStyle/>
          <a:p>
            <a:pPr>
              <a:lnSpc>
                <a:spcPct val="107000"/>
              </a:lnSpc>
              <a:spcAft>
                <a:spcPts val="800"/>
              </a:spcAft>
            </a:pPr>
            <a:r>
              <a:rPr lang="en-GB" dirty="0">
                <a:latin typeface="Arial" panose="020B0604020202020204" pitchFamily="34" charset="0"/>
                <a:cs typeface="Arial" panose="020B0604020202020204" pitchFamily="34" charset="0"/>
              </a:rPr>
              <a:t>The Small Supports Provision Pilot in Leeds has shown how individualised care can exceed traditional Care Act standards, providing a blueprint for broader systemic change. </a:t>
            </a:r>
          </a:p>
          <a:p>
            <a:pPr>
              <a:lnSpc>
                <a:spcPct val="107000"/>
              </a:lnSpc>
              <a:spcAft>
                <a:spcPts val="800"/>
              </a:spcAft>
            </a:pPr>
            <a:r>
              <a:rPr lang="en-GB" dirty="0">
                <a:latin typeface="Arial" panose="020B0604020202020204" pitchFamily="34" charset="0"/>
                <a:cs typeface="Arial" panose="020B0604020202020204" pitchFamily="34" charset="0"/>
              </a:rPr>
              <a:t>Further, the success of the Pilot, has prompted discussions about expanding the model to other groups, particularly those with mental health support needs</a:t>
            </a:r>
            <a:r>
              <a:rPr lang="en-GB" dirty="0"/>
              <a:t>.</a:t>
            </a:r>
          </a:p>
          <a:p>
            <a:pPr>
              <a:lnSpc>
                <a:spcPct val="107000"/>
              </a:lnSpc>
              <a:spcAft>
                <a:spcPts val="800"/>
              </a:spcAft>
            </a:pPr>
            <a:endParaRPr lang="en-GB" sz="1800" dirty="0">
              <a:effectLst/>
              <a:latin typeface="Arial" panose="020B0604020202020204" pitchFamily="34" charset="0"/>
              <a:ea typeface="Calibri" panose="020F0502020204030204" pitchFamily="34" charset="0"/>
              <a:cs typeface="Arial" panose="020B0604020202020204" pitchFamily="34" charset="0"/>
            </a:endParaRPr>
          </a:p>
        </p:txBody>
      </p:sp>
      <p:sp>
        <p:nvSpPr>
          <p:cNvPr id="12" name="Rectangle: Rounded Corners 11">
            <a:extLst>
              <a:ext uri="{FF2B5EF4-FFF2-40B4-BE49-F238E27FC236}">
                <a16:creationId xmlns:a16="http://schemas.microsoft.com/office/drawing/2014/main" id="{3C16F213-8572-4D1F-9A5B-C3369E28987A}"/>
              </a:ext>
            </a:extLst>
          </p:cNvPr>
          <p:cNvSpPr/>
          <p:nvPr/>
        </p:nvSpPr>
        <p:spPr>
          <a:xfrm>
            <a:off x="1574801" y="1511115"/>
            <a:ext cx="10236200" cy="1422400"/>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3600" dirty="0">
                <a:solidFill>
                  <a:schemeClr val="accent1">
                    <a:lumMod val="75000"/>
                  </a:schemeClr>
                </a:solidFill>
                <a:latin typeface="Arial Rounded MT Bold" panose="020F0704030504030204" pitchFamily="34" charset="0"/>
              </a:rPr>
              <a:t>A model for wider change.</a:t>
            </a:r>
          </a:p>
        </p:txBody>
      </p:sp>
      <p:pic>
        <p:nvPicPr>
          <p:cNvPr id="2" name="Picture 1" descr="A picture containing drawing, clock&#10;&#10;Description automatically generated">
            <a:extLst>
              <a:ext uri="{FF2B5EF4-FFF2-40B4-BE49-F238E27FC236}">
                <a16:creationId xmlns:a16="http://schemas.microsoft.com/office/drawing/2014/main" id="{57A6745E-87B9-C9D2-AC05-9C54BC86E693}"/>
              </a:ext>
            </a:extLst>
          </p:cNvPr>
          <p:cNvPicPr>
            <a:picLocks noChangeAspect="1"/>
          </p:cNvPicPr>
          <p:nvPr/>
        </p:nvPicPr>
        <p:blipFill rotWithShape="1">
          <a:blip r:embed="rId2">
            <a:extLst>
              <a:ext uri="{28A0092B-C50C-407E-A947-70E740481C1C}">
                <a14:useLocalDpi xmlns:a14="http://schemas.microsoft.com/office/drawing/2010/main" val="0"/>
              </a:ext>
            </a:extLst>
          </a:blip>
          <a:srcRect r="64118" b="19937"/>
          <a:stretch/>
        </p:blipFill>
        <p:spPr>
          <a:xfrm>
            <a:off x="11400500" y="6087703"/>
            <a:ext cx="766101" cy="743768"/>
          </a:xfrm>
          <a:prstGeom prst="rect">
            <a:avLst/>
          </a:prstGeom>
        </p:spPr>
      </p:pic>
      <p:sp>
        <p:nvSpPr>
          <p:cNvPr id="3" name="TextBox 2">
            <a:extLst>
              <a:ext uri="{FF2B5EF4-FFF2-40B4-BE49-F238E27FC236}">
                <a16:creationId xmlns:a16="http://schemas.microsoft.com/office/drawing/2014/main" id="{55E781E4-EB7D-9C66-DC8A-A0D5CFDB4251}"/>
              </a:ext>
            </a:extLst>
          </p:cNvPr>
          <p:cNvSpPr txBox="1"/>
          <p:nvPr/>
        </p:nvSpPr>
        <p:spPr>
          <a:xfrm>
            <a:off x="10279773" y="237875"/>
            <a:ext cx="1797179" cy="1200329"/>
          </a:xfrm>
          <a:prstGeom prst="rect">
            <a:avLst/>
          </a:prstGeom>
          <a:noFill/>
        </p:spPr>
        <p:txBody>
          <a:bodyPr wrap="square" rtlCol="0">
            <a:spAutoFit/>
          </a:bodyPr>
          <a:lstStyle/>
          <a:p>
            <a:r>
              <a:rPr lang="en-US" dirty="0">
                <a:solidFill>
                  <a:schemeClr val="bg1"/>
                </a:solidFill>
                <a:latin typeface="Arial Nova Light" panose="020B0304020202020204" pitchFamily="34" charset="0"/>
              </a:rPr>
              <a:t>Flexible &amp; integrated care &amp; support</a:t>
            </a:r>
            <a:endParaRPr lang="en-GB" dirty="0">
              <a:solidFill>
                <a:schemeClr val="bg1"/>
              </a:solidFill>
            </a:endParaRPr>
          </a:p>
          <a:p>
            <a:endParaRPr lang="en-GB" dirty="0"/>
          </a:p>
        </p:txBody>
      </p:sp>
      <p:pic>
        <p:nvPicPr>
          <p:cNvPr id="6" name="Graphic 5" descr="Watering Plant with solid fill">
            <a:extLst>
              <a:ext uri="{FF2B5EF4-FFF2-40B4-BE49-F238E27FC236}">
                <a16:creationId xmlns:a16="http://schemas.microsoft.com/office/drawing/2014/main" id="{196F16AC-E3B8-7DDB-C78D-35CF21635A2B}"/>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9605057" y="449781"/>
            <a:ext cx="553320" cy="553320"/>
          </a:xfrm>
          <a:prstGeom prst="rect">
            <a:avLst/>
          </a:prstGeom>
        </p:spPr>
      </p:pic>
      <p:sp>
        <p:nvSpPr>
          <p:cNvPr id="8" name="Speech Bubble: Rectangle with Corners Rounded 7">
            <a:extLst>
              <a:ext uri="{FF2B5EF4-FFF2-40B4-BE49-F238E27FC236}">
                <a16:creationId xmlns:a16="http://schemas.microsoft.com/office/drawing/2014/main" id="{58B916B1-DDB9-28B5-86B5-65B8AACF4F76}"/>
              </a:ext>
            </a:extLst>
          </p:cNvPr>
          <p:cNvSpPr/>
          <p:nvPr/>
        </p:nvSpPr>
        <p:spPr>
          <a:xfrm>
            <a:off x="7716315" y="2269373"/>
            <a:ext cx="3777483" cy="1629585"/>
          </a:xfrm>
          <a:prstGeom prst="wedgeRoundRectCallout">
            <a:avLst>
              <a:gd name="adj1" fmla="val -47882"/>
              <a:gd name="adj2" fmla="val 68118"/>
              <a:gd name="adj3" fmla="val 16667"/>
            </a:avLst>
          </a:prstGeom>
          <a:solidFill>
            <a:schemeClr val="accent1">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a:t>
            </a:r>
            <a:r>
              <a:rPr lang="en-GB" i="1" dirty="0">
                <a:solidFill>
                  <a:schemeClr val="tx1"/>
                </a:solidFill>
              </a:rPr>
              <a:t>When you talk to bigger providers, it’s about packages of care and costs. With Small Supports, it’s about the person</a:t>
            </a:r>
            <a:r>
              <a:rPr lang="en-US" i="1" dirty="0">
                <a:solidFill>
                  <a:schemeClr val="tx1"/>
                </a:solidFill>
              </a:rPr>
              <a:t>.”  </a:t>
            </a:r>
            <a:r>
              <a:rPr lang="en-US" dirty="0">
                <a:solidFill>
                  <a:schemeClr val="tx1"/>
                </a:solidFill>
              </a:rPr>
              <a:t>(Social Worker). </a:t>
            </a:r>
            <a:endParaRPr lang="en-GB" dirty="0">
              <a:solidFill>
                <a:schemeClr val="tx1"/>
              </a:solidFill>
            </a:endParaRPr>
          </a:p>
        </p:txBody>
      </p:sp>
      <p:sp>
        <p:nvSpPr>
          <p:cNvPr id="10" name="Speech Bubble: Rectangle with Corners Rounded 9">
            <a:extLst>
              <a:ext uri="{FF2B5EF4-FFF2-40B4-BE49-F238E27FC236}">
                <a16:creationId xmlns:a16="http://schemas.microsoft.com/office/drawing/2014/main" id="{3F42706D-3DE5-FFAE-B8FC-01D3BDC10C2D}"/>
              </a:ext>
            </a:extLst>
          </p:cNvPr>
          <p:cNvSpPr/>
          <p:nvPr/>
        </p:nvSpPr>
        <p:spPr>
          <a:xfrm>
            <a:off x="7267939" y="4446618"/>
            <a:ext cx="3887860" cy="1493230"/>
          </a:xfrm>
          <a:prstGeom prst="wedgeRoundRectCallout">
            <a:avLst>
              <a:gd name="adj1" fmla="val 43333"/>
              <a:gd name="adj2" fmla="val 66679"/>
              <a:gd name="adj3" fmla="val 16667"/>
            </a:avLst>
          </a:prstGeom>
          <a:solidFill>
            <a:schemeClr val="accent4">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a:t>
            </a:r>
            <a:r>
              <a:rPr lang="en-GB" i="1" dirty="0">
                <a:solidFill>
                  <a:schemeClr val="tx1"/>
                </a:solidFill>
              </a:rPr>
              <a:t>It’s so much more than Care Act minimum standards</a:t>
            </a:r>
            <a:r>
              <a:rPr lang="en-US" i="1" dirty="0">
                <a:solidFill>
                  <a:schemeClr val="tx1"/>
                </a:solidFill>
              </a:rPr>
              <a:t>.”  </a:t>
            </a:r>
          </a:p>
          <a:p>
            <a:pPr algn="ctr"/>
            <a:r>
              <a:rPr lang="en-US" dirty="0">
                <a:solidFill>
                  <a:schemeClr val="tx1"/>
                </a:solidFill>
              </a:rPr>
              <a:t>(Small Support Provider). </a:t>
            </a:r>
            <a:endParaRPr lang="en-GB" dirty="0">
              <a:solidFill>
                <a:schemeClr val="tx1"/>
              </a:solidFill>
            </a:endParaRPr>
          </a:p>
        </p:txBody>
      </p:sp>
      <p:pic>
        <p:nvPicPr>
          <p:cNvPr id="11" name="Graphic 10" descr="Transfer with solid fill">
            <a:extLst>
              <a:ext uri="{FF2B5EF4-FFF2-40B4-BE49-F238E27FC236}">
                <a16:creationId xmlns:a16="http://schemas.microsoft.com/office/drawing/2014/main" id="{64D541C9-229C-B471-CE28-D127EBD3994D}"/>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7420877" y="443614"/>
            <a:ext cx="514357" cy="514357"/>
          </a:xfrm>
          <a:prstGeom prst="rect">
            <a:avLst/>
          </a:prstGeom>
        </p:spPr>
      </p:pic>
      <p:sp>
        <p:nvSpPr>
          <p:cNvPr id="13" name="TextBox 12">
            <a:extLst>
              <a:ext uri="{FF2B5EF4-FFF2-40B4-BE49-F238E27FC236}">
                <a16:creationId xmlns:a16="http://schemas.microsoft.com/office/drawing/2014/main" id="{EED30AA9-0B03-C050-9F63-856C4A26B3A6}"/>
              </a:ext>
            </a:extLst>
          </p:cNvPr>
          <p:cNvSpPr txBox="1"/>
          <p:nvPr/>
        </p:nvSpPr>
        <p:spPr>
          <a:xfrm>
            <a:off x="8142406" y="184860"/>
            <a:ext cx="1589897" cy="1200329"/>
          </a:xfrm>
          <a:prstGeom prst="rect">
            <a:avLst/>
          </a:prstGeom>
          <a:noFill/>
        </p:spPr>
        <p:txBody>
          <a:bodyPr wrap="square" rtlCol="0">
            <a:spAutoFit/>
          </a:bodyPr>
          <a:lstStyle/>
          <a:p>
            <a:r>
              <a:rPr lang="en-US" dirty="0">
                <a:solidFill>
                  <a:schemeClr val="bg1"/>
                </a:solidFill>
                <a:latin typeface="Arial Nova Light" panose="020B0304020202020204" pitchFamily="34" charset="0"/>
              </a:rPr>
              <a:t>When things need to change.</a:t>
            </a:r>
          </a:p>
          <a:p>
            <a:endParaRPr lang="en-GB" dirty="0"/>
          </a:p>
        </p:txBody>
      </p:sp>
      <p:pic>
        <p:nvPicPr>
          <p:cNvPr id="16" name="Picture 15">
            <a:extLst>
              <a:ext uri="{FF2B5EF4-FFF2-40B4-BE49-F238E27FC236}">
                <a16:creationId xmlns:a16="http://schemas.microsoft.com/office/drawing/2014/main" id="{5D8CB1CA-1881-1E82-47F9-C8FA3D70A79D}"/>
              </a:ext>
            </a:extLst>
          </p:cNvPr>
          <p:cNvPicPr>
            <a:picLocks noChangeAspect="1"/>
          </p:cNvPicPr>
          <p:nvPr/>
        </p:nvPicPr>
        <p:blipFill>
          <a:blip r:embed="rId7"/>
          <a:stretch>
            <a:fillRect/>
          </a:stretch>
        </p:blipFill>
        <p:spPr>
          <a:xfrm>
            <a:off x="197137" y="3429000"/>
            <a:ext cx="2520043" cy="2520043"/>
          </a:xfrm>
          <a:prstGeom prst="rect">
            <a:avLst/>
          </a:prstGeom>
        </p:spPr>
      </p:pic>
      <p:pic>
        <p:nvPicPr>
          <p:cNvPr id="15" name="Graphic 14" descr="Badge 9 with solid fill">
            <a:extLst>
              <a:ext uri="{FF2B5EF4-FFF2-40B4-BE49-F238E27FC236}">
                <a16:creationId xmlns:a16="http://schemas.microsoft.com/office/drawing/2014/main" id="{C033DFC2-018B-A533-D03B-C94C6BBC5076}"/>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242196" y="1795237"/>
            <a:ext cx="1152369" cy="1152369"/>
          </a:xfrm>
          <a:prstGeom prst="rect">
            <a:avLst/>
          </a:prstGeom>
        </p:spPr>
      </p:pic>
    </p:spTree>
    <p:extLst>
      <p:ext uri="{BB962C8B-B14F-4D97-AF65-F5344CB8AC3E}">
        <p14:creationId xmlns:p14="http://schemas.microsoft.com/office/powerpoint/2010/main" val="355977509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82E66176-F113-4F14-A0AD-0327DAFD30C3}"/>
              </a:ext>
            </a:extLst>
          </p:cNvPr>
          <p:cNvSpPr/>
          <p:nvPr/>
        </p:nvSpPr>
        <p:spPr>
          <a:xfrm>
            <a:off x="-12698" y="0"/>
            <a:ext cx="12204698" cy="1509823"/>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endParaRPr lang="en-GB">
              <a:solidFill>
                <a:srgbClr val="56B5B9"/>
              </a:solidFill>
              <a:ea typeface="+mn-lt"/>
              <a:cs typeface="+mn-lt"/>
            </a:endParaRPr>
          </a:p>
        </p:txBody>
      </p:sp>
      <p:sp>
        <p:nvSpPr>
          <p:cNvPr id="5" name="Title 1">
            <a:extLst>
              <a:ext uri="{FF2B5EF4-FFF2-40B4-BE49-F238E27FC236}">
                <a16:creationId xmlns:a16="http://schemas.microsoft.com/office/drawing/2014/main" id="{FC2977C2-0882-44B0-B5F4-7CC0935CB1AA}"/>
              </a:ext>
            </a:extLst>
          </p:cNvPr>
          <p:cNvSpPr>
            <a:spLocks noGrp="1"/>
          </p:cNvSpPr>
          <p:nvPr>
            <p:ph type="title"/>
          </p:nvPr>
        </p:nvSpPr>
        <p:spPr>
          <a:xfrm>
            <a:off x="230095" y="551760"/>
            <a:ext cx="10776572" cy="754187"/>
          </a:xfrm>
        </p:spPr>
        <p:txBody>
          <a:bodyPr>
            <a:normAutofit fontScale="90000"/>
          </a:bodyPr>
          <a:lstStyle/>
          <a:p>
            <a:r>
              <a:rPr lang="en-US" sz="8000" b="1" dirty="0">
                <a:solidFill>
                  <a:schemeClr val="bg1"/>
                </a:solidFill>
                <a:latin typeface="Arial Rounded MT Bold" panose="020F0704030504030204" pitchFamily="34" charset="0"/>
              </a:rPr>
              <a:t>Key Learning</a:t>
            </a:r>
            <a:endParaRPr lang="en-GB" sz="8000" b="1" dirty="0">
              <a:solidFill>
                <a:schemeClr val="bg1"/>
              </a:solidFill>
              <a:latin typeface="Arial Rounded MT Bold" panose="020F0704030504030204" pitchFamily="34" charset="0"/>
            </a:endParaRPr>
          </a:p>
        </p:txBody>
      </p:sp>
      <p:sp>
        <p:nvSpPr>
          <p:cNvPr id="14" name="TextBox 13">
            <a:extLst>
              <a:ext uri="{FF2B5EF4-FFF2-40B4-BE49-F238E27FC236}">
                <a16:creationId xmlns:a16="http://schemas.microsoft.com/office/drawing/2014/main" id="{A584243B-8CFF-4101-9BCE-272E8B5A4B0D}"/>
              </a:ext>
            </a:extLst>
          </p:cNvPr>
          <p:cNvSpPr txBox="1"/>
          <p:nvPr/>
        </p:nvSpPr>
        <p:spPr>
          <a:xfrm>
            <a:off x="2286000" y="2723105"/>
            <a:ext cx="4563920" cy="3934988"/>
          </a:xfrm>
          <a:prstGeom prst="rect">
            <a:avLst/>
          </a:prstGeom>
          <a:noFill/>
        </p:spPr>
        <p:txBody>
          <a:bodyPr wrap="square">
            <a:spAutoFit/>
          </a:bodyPr>
          <a:lstStyle/>
          <a:p>
            <a:pPr>
              <a:lnSpc>
                <a:spcPct val="107000"/>
              </a:lnSpc>
              <a:spcAft>
                <a:spcPts val="800"/>
              </a:spcAft>
            </a:pPr>
            <a:r>
              <a:rPr lang="en-GB" dirty="0">
                <a:latin typeface="Arial" panose="020B0604020202020204" pitchFamily="34" charset="0"/>
                <a:ea typeface="Calibri" panose="020F0502020204030204" pitchFamily="34" charset="0"/>
                <a:cs typeface="Arial" panose="020B0604020202020204" pitchFamily="34" charset="0"/>
              </a:rPr>
              <a:t>The introduction of Small Supports in Leeds has shifted the perception of risk, focusing on potential and capability rather than limitations.</a:t>
            </a:r>
            <a:endParaRPr lang="en-US" dirty="0">
              <a:latin typeface="Arial" panose="020B0604020202020204" pitchFamily="34" charset="0"/>
              <a:ea typeface="Calibri" panose="020F0502020204030204" pitchFamily="34" charset="0"/>
              <a:cs typeface="Arial" panose="020B0604020202020204" pitchFamily="34" charset="0"/>
            </a:endParaRPr>
          </a:p>
          <a:p>
            <a:pPr>
              <a:lnSpc>
                <a:spcPct val="107000"/>
              </a:lnSpc>
              <a:spcAft>
                <a:spcPts val="800"/>
              </a:spcAft>
            </a:pPr>
            <a:r>
              <a:rPr lang="en-GB" sz="1800" dirty="0">
                <a:effectLst/>
                <a:highlight>
                  <a:srgbClr val="FFFF00"/>
                </a:highlight>
                <a:latin typeface="Arial" panose="020B0604020202020204" pitchFamily="34" charset="0"/>
                <a:ea typeface="Calibri" panose="020F0502020204030204" pitchFamily="34" charset="0"/>
                <a:cs typeface="Arial" panose="020B0604020202020204" pitchFamily="34" charset="0"/>
              </a:rPr>
              <a:t>Professionals throughout the Pilot </a:t>
            </a:r>
            <a:r>
              <a:rPr lang="en-GB" sz="1800" dirty="0">
                <a:effectLst/>
                <a:latin typeface="Arial" panose="020B0604020202020204" pitchFamily="34" charset="0"/>
                <a:ea typeface="Calibri" panose="020F0502020204030204" pitchFamily="34" charset="0"/>
                <a:cs typeface="Arial" panose="020B0604020202020204" pitchFamily="34" charset="0"/>
              </a:rPr>
              <a:t>have embraced educated risks as part of enabling individuals to thrive.</a:t>
            </a:r>
          </a:p>
          <a:p>
            <a:pPr>
              <a:lnSpc>
                <a:spcPct val="107000"/>
              </a:lnSpc>
              <a:spcAft>
                <a:spcPts val="800"/>
              </a:spcAft>
            </a:pPr>
            <a:r>
              <a:rPr lang="en-GB" dirty="0">
                <a:latin typeface="Arial" panose="020B0604020202020204" pitchFamily="34" charset="0"/>
                <a:ea typeface="Calibri" panose="020F0502020204030204" pitchFamily="34" charset="0"/>
                <a:cs typeface="Arial" panose="020B0604020202020204" pitchFamily="34" charset="0"/>
              </a:rPr>
              <a:t>This cultural shift, has enabled those supported as a result of the Pilot to thrive. The impact of this is detailed on the following slides. </a:t>
            </a:r>
            <a:endParaRPr lang="en-GB" sz="1800" dirty="0">
              <a:effectLst/>
              <a:latin typeface="Arial" panose="020B0604020202020204" pitchFamily="34" charset="0"/>
              <a:ea typeface="Calibri" panose="020F0502020204030204" pitchFamily="34" charset="0"/>
              <a:cs typeface="Arial" panose="020B0604020202020204" pitchFamily="34" charset="0"/>
            </a:endParaRPr>
          </a:p>
          <a:p>
            <a:pPr>
              <a:lnSpc>
                <a:spcPct val="107000"/>
              </a:lnSpc>
              <a:spcAft>
                <a:spcPts val="800"/>
              </a:spcAft>
            </a:pPr>
            <a:endParaRPr lang="en-US" sz="1800" dirty="0">
              <a:effectLst/>
              <a:latin typeface="Arial" panose="020B0604020202020204" pitchFamily="34" charset="0"/>
              <a:ea typeface="Calibri" panose="020F0502020204030204" pitchFamily="34" charset="0"/>
              <a:cs typeface="Arial" panose="020B0604020202020204" pitchFamily="34" charset="0"/>
            </a:endParaRPr>
          </a:p>
        </p:txBody>
      </p:sp>
      <p:sp>
        <p:nvSpPr>
          <p:cNvPr id="12" name="Rectangle: Rounded Corners 11">
            <a:extLst>
              <a:ext uri="{FF2B5EF4-FFF2-40B4-BE49-F238E27FC236}">
                <a16:creationId xmlns:a16="http://schemas.microsoft.com/office/drawing/2014/main" id="{3C16F213-8572-4D1F-9A5B-C3369E28987A}"/>
              </a:ext>
            </a:extLst>
          </p:cNvPr>
          <p:cNvSpPr/>
          <p:nvPr/>
        </p:nvSpPr>
        <p:spPr>
          <a:xfrm>
            <a:off x="1378858" y="1533029"/>
            <a:ext cx="10236200" cy="1422400"/>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600" dirty="0">
                <a:solidFill>
                  <a:schemeClr val="accent1">
                    <a:lumMod val="75000"/>
                  </a:schemeClr>
                </a:solidFill>
                <a:latin typeface="Arial Rounded MT Bold" panose="020F0704030504030204" pitchFamily="34" charset="0"/>
              </a:rPr>
              <a:t>Transforming risk perception.</a:t>
            </a:r>
            <a:endParaRPr lang="en-GB" sz="3600" dirty="0">
              <a:solidFill>
                <a:schemeClr val="accent1">
                  <a:lumMod val="75000"/>
                </a:schemeClr>
              </a:solidFill>
              <a:latin typeface="Arial Rounded MT Bold" panose="020F0704030504030204" pitchFamily="34" charset="0"/>
            </a:endParaRPr>
          </a:p>
        </p:txBody>
      </p:sp>
      <p:pic>
        <p:nvPicPr>
          <p:cNvPr id="2" name="Picture 1" descr="A picture containing drawing, clock&#10;&#10;Description automatically generated">
            <a:extLst>
              <a:ext uri="{FF2B5EF4-FFF2-40B4-BE49-F238E27FC236}">
                <a16:creationId xmlns:a16="http://schemas.microsoft.com/office/drawing/2014/main" id="{57A6745E-87B9-C9D2-AC05-9C54BC86E693}"/>
              </a:ext>
            </a:extLst>
          </p:cNvPr>
          <p:cNvPicPr>
            <a:picLocks noChangeAspect="1"/>
          </p:cNvPicPr>
          <p:nvPr/>
        </p:nvPicPr>
        <p:blipFill rotWithShape="1">
          <a:blip r:embed="rId3">
            <a:extLst>
              <a:ext uri="{28A0092B-C50C-407E-A947-70E740481C1C}">
                <a14:useLocalDpi xmlns:a14="http://schemas.microsoft.com/office/drawing/2010/main" val="0"/>
              </a:ext>
            </a:extLst>
          </a:blip>
          <a:srcRect r="64118" b="19937"/>
          <a:stretch/>
        </p:blipFill>
        <p:spPr>
          <a:xfrm>
            <a:off x="11400500" y="6087703"/>
            <a:ext cx="766101" cy="743768"/>
          </a:xfrm>
          <a:prstGeom prst="rect">
            <a:avLst/>
          </a:prstGeom>
        </p:spPr>
      </p:pic>
      <p:pic>
        <p:nvPicPr>
          <p:cNvPr id="6146" name="Picture 2" descr="Think together2">
            <a:extLst>
              <a:ext uri="{FF2B5EF4-FFF2-40B4-BE49-F238E27FC236}">
                <a16:creationId xmlns:a16="http://schemas.microsoft.com/office/drawing/2014/main" id="{8BE4A97C-7B33-9075-FC7A-D6BDE4D1CF8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6164" y="3588872"/>
            <a:ext cx="1905000" cy="2120462"/>
          </a:xfrm>
          <a:prstGeom prst="rect">
            <a:avLst/>
          </a:prstGeom>
          <a:noFill/>
          <a:extLst>
            <a:ext uri="{909E8E84-426E-40DD-AFC4-6F175D3DCCD1}">
              <a14:hiddenFill xmlns:a14="http://schemas.microsoft.com/office/drawing/2010/main">
                <a:solidFill>
                  <a:srgbClr val="FFFFFF"/>
                </a:solidFill>
              </a14:hiddenFill>
            </a:ext>
          </a:extLst>
        </p:spPr>
      </p:pic>
      <p:pic>
        <p:nvPicPr>
          <p:cNvPr id="6" name="Graphic 5" descr="Watering Plant with solid fill">
            <a:extLst>
              <a:ext uri="{FF2B5EF4-FFF2-40B4-BE49-F238E27FC236}">
                <a16:creationId xmlns:a16="http://schemas.microsoft.com/office/drawing/2014/main" id="{9C958018-2441-1581-BCDC-8F10A09D84E2}"/>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9250327" y="436326"/>
            <a:ext cx="553320" cy="553320"/>
          </a:xfrm>
          <a:prstGeom prst="rect">
            <a:avLst/>
          </a:prstGeom>
        </p:spPr>
      </p:pic>
      <p:sp>
        <p:nvSpPr>
          <p:cNvPr id="7" name="TextBox 6">
            <a:extLst>
              <a:ext uri="{FF2B5EF4-FFF2-40B4-BE49-F238E27FC236}">
                <a16:creationId xmlns:a16="http://schemas.microsoft.com/office/drawing/2014/main" id="{7A17F792-4313-1E14-4222-AC2C7CB32FE6}"/>
              </a:ext>
            </a:extLst>
          </p:cNvPr>
          <p:cNvSpPr txBox="1"/>
          <p:nvPr/>
        </p:nvSpPr>
        <p:spPr>
          <a:xfrm>
            <a:off x="9803646" y="368177"/>
            <a:ext cx="2007355" cy="923330"/>
          </a:xfrm>
          <a:prstGeom prst="rect">
            <a:avLst/>
          </a:prstGeom>
          <a:noFill/>
        </p:spPr>
        <p:txBody>
          <a:bodyPr wrap="square" rtlCol="0">
            <a:spAutoFit/>
          </a:bodyPr>
          <a:lstStyle/>
          <a:p>
            <a:r>
              <a:rPr lang="en-US" dirty="0">
                <a:solidFill>
                  <a:schemeClr val="bg1"/>
                </a:solidFill>
                <a:latin typeface="Arial Nova Light" panose="020B0304020202020204" pitchFamily="34" charset="0"/>
              </a:rPr>
              <a:t>Flexible &amp; integrated care &amp; support</a:t>
            </a:r>
            <a:endParaRPr lang="en-GB" dirty="0">
              <a:solidFill>
                <a:schemeClr val="bg1"/>
              </a:solidFill>
            </a:endParaRPr>
          </a:p>
        </p:txBody>
      </p:sp>
      <p:sp>
        <p:nvSpPr>
          <p:cNvPr id="8" name="Speech Bubble: Rectangle with Corners Rounded 7">
            <a:extLst>
              <a:ext uri="{FF2B5EF4-FFF2-40B4-BE49-F238E27FC236}">
                <a16:creationId xmlns:a16="http://schemas.microsoft.com/office/drawing/2014/main" id="{CD264451-D16F-F582-D823-935131CFDD85}"/>
              </a:ext>
            </a:extLst>
          </p:cNvPr>
          <p:cNvSpPr/>
          <p:nvPr/>
        </p:nvSpPr>
        <p:spPr>
          <a:xfrm>
            <a:off x="7817695" y="2695295"/>
            <a:ext cx="3993306" cy="1203517"/>
          </a:xfrm>
          <a:prstGeom prst="wedgeRoundRectCallout">
            <a:avLst>
              <a:gd name="adj1" fmla="val -55924"/>
              <a:gd name="adj2" fmla="val 97697"/>
              <a:gd name="adj3" fmla="val 16667"/>
            </a:avLst>
          </a:prstGeom>
          <a:solidFill>
            <a:schemeClr val="accent1">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i="1" dirty="0">
                <a:solidFill>
                  <a:schemeClr val="tx1"/>
                </a:solidFill>
              </a:rPr>
              <a:t>“…</a:t>
            </a:r>
            <a:r>
              <a:rPr lang="en-GB" i="1" dirty="0">
                <a:solidFill>
                  <a:schemeClr val="tx1"/>
                </a:solidFill>
              </a:rPr>
              <a:t>What’s on paper rarely matches reality…we need to meet people where they are...”  </a:t>
            </a:r>
            <a:r>
              <a:rPr lang="en-US" dirty="0">
                <a:solidFill>
                  <a:schemeClr val="tx1"/>
                </a:solidFill>
              </a:rPr>
              <a:t>(Social Worker ). </a:t>
            </a:r>
            <a:r>
              <a:rPr lang="en-US" i="1" dirty="0">
                <a:solidFill>
                  <a:schemeClr val="tx1"/>
                </a:solidFill>
              </a:rPr>
              <a:t> </a:t>
            </a:r>
            <a:endParaRPr lang="en-GB" i="1" dirty="0">
              <a:solidFill>
                <a:schemeClr val="tx1"/>
              </a:solidFill>
            </a:endParaRPr>
          </a:p>
        </p:txBody>
      </p:sp>
      <p:sp>
        <p:nvSpPr>
          <p:cNvPr id="9" name="Speech Bubble: Rectangle with Corners Rounded 8">
            <a:extLst>
              <a:ext uri="{FF2B5EF4-FFF2-40B4-BE49-F238E27FC236}">
                <a16:creationId xmlns:a16="http://schemas.microsoft.com/office/drawing/2014/main" id="{7CCFA5E4-48E4-0C64-1EE7-CCAA22569232}"/>
              </a:ext>
            </a:extLst>
          </p:cNvPr>
          <p:cNvSpPr/>
          <p:nvPr/>
        </p:nvSpPr>
        <p:spPr>
          <a:xfrm>
            <a:off x="7253674" y="4690599"/>
            <a:ext cx="3993306" cy="1203517"/>
          </a:xfrm>
          <a:prstGeom prst="wedgeRoundRectCallout">
            <a:avLst>
              <a:gd name="adj1" fmla="val 46301"/>
              <a:gd name="adj2" fmla="val 89556"/>
              <a:gd name="adj3" fmla="val 16667"/>
            </a:avLst>
          </a:prstGeom>
          <a:solidFill>
            <a:schemeClr val="accent4">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i="1" dirty="0">
                <a:solidFill>
                  <a:schemeClr val="tx1"/>
                </a:solidFill>
              </a:rPr>
              <a:t>“…</a:t>
            </a:r>
            <a:r>
              <a:rPr lang="en-GB" i="1" dirty="0">
                <a:solidFill>
                  <a:schemeClr val="tx1"/>
                </a:solidFill>
              </a:rPr>
              <a:t>They trusted me to make decisions…that’s what’s different. It’s changed everything for me...”  </a:t>
            </a:r>
            <a:r>
              <a:rPr lang="en-US" dirty="0">
                <a:solidFill>
                  <a:schemeClr val="tx1"/>
                </a:solidFill>
              </a:rPr>
              <a:t>(Individual). </a:t>
            </a:r>
            <a:r>
              <a:rPr lang="en-US" i="1" dirty="0">
                <a:solidFill>
                  <a:schemeClr val="tx1"/>
                </a:solidFill>
              </a:rPr>
              <a:t> </a:t>
            </a:r>
            <a:endParaRPr lang="en-GB" i="1" dirty="0">
              <a:solidFill>
                <a:schemeClr val="tx1"/>
              </a:solidFill>
            </a:endParaRPr>
          </a:p>
        </p:txBody>
      </p:sp>
      <p:pic>
        <p:nvPicPr>
          <p:cNvPr id="11" name="Graphic 10" descr="Badge 8 with solid fill">
            <a:extLst>
              <a:ext uri="{FF2B5EF4-FFF2-40B4-BE49-F238E27FC236}">
                <a16:creationId xmlns:a16="http://schemas.microsoft.com/office/drawing/2014/main" id="{53AC8C5B-7F9B-3E04-13A4-6DEDE38B39BD}"/>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175342" y="1693406"/>
            <a:ext cx="1203516" cy="1203516"/>
          </a:xfrm>
          <a:prstGeom prst="rect">
            <a:avLst/>
          </a:prstGeom>
        </p:spPr>
      </p:pic>
    </p:spTree>
    <p:extLst>
      <p:ext uri="{BB962C8B-B14F-4D97-AF65-F5344CB8AC3E}">
        <p14:creationId xmlns:p14="http://schemas.microsoft.com/office/powerpoint/2010/main" val="811074084"/>
      </p:ext>
    </p:extLst>
  </p:cSld>
  <p:clrMapOvr>
    <a:masterClrMapping/>
  </p:clrMapOvr>
  <p:extLst>
    <p:ext uri="{6950BFC3-D8DA-4A85-94F7-54DA5524770B}">
      <p188:commentRel xmlns:p188="http://schemas.microsoft.com/office/powerpoint/2018/8/main" r:id="rId2"/>
    </p:ext>
  </p:extLs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82E66176-F113-4F14-A0AD-0327DAFD30C3}"/>
              </a:ext>
            </a:extLst>
          </p:cNvPr>
          <p:cNvSpPr/>
          <p:nvPr/>
        </p:nvSpPr>
        <p:spPr>
          <a:xfrm>
            <a:off x="0" y="0"/>
            <a:ext cx="12204698" cy="1509823"/>
          </a:xfrm>
          <a:prstGeom prst="rect">
            <a:avLst/>
          </a:prstGeom>
          <a:solidFill>
            <a:srgbClr val="56B5B9"/>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endParaRPr lang="en-GB">
              <a:solidFill>
                <a:srgbClr val="56B5B9"/>
              </a:solidFill>
              <a:ea typeface="+mn-lt"/>
              <a:cs typeface="+mn-lt"/>
            </a:endParaRPr>
          </a:p>
        </p:txBody>
      </p:sp>
      <p:sp>
        <p:nvSpPr>
          <p:cNvPr id="5" name="Title 1">
            <a:extLst>
              <a:ext uri="{FF2B5EF4-FFF2-40B4-BE49-F238E27FC236}">
                <a16:creationId xmlns:a16="http://schemas.microsoft.com/office/drawing/2014/main" id="{FC2977C2-0882-44B0-B5F4-7CC0935CB1AA}"/>
              </a:ext>
            </a:extLst>
          </p:cNvPr>
          <p:cNvSpPr>
            <a:spLocks noGrp="1"/>
          </p:cNvSpPr>
          <p:nvPr>
            <p:ph type="title"/>
          </p:nvPr>
        </p:nvSpPr>
        <p:spPr>
          <a:xfrm>
            <a:off x="0" y="231878"/>
            <a:ext cx="10776572" cy="754187"/>
          </a:xfrm>
        </p:spPr>
        <p:txBody>
          <a:bodyPr>
            <a:normAutofit fontScale="90000"/>
          </a:bodyPr>
          <a:lstStyle/>
          <a:p>
            <a:br>
              <a:rPr lang="en-US" sz="8000" b="1" dirty="0">
                <a:solidFill>
                  <a:schemeClr val="bg1"/>
                </a:solidFill>
                <a:latin typeface="Arial Rounded MT Bold" panose="020F0704030504030204" pitchFamily="34" charset="0"/>
              </a:rPr>
            </a:br>
            <a:br>
              <a:rPr lang="en-US" sz="8000" b="1" dirty="0">
                <a:solidFill>
                  <a:schemeClr val="bg1"/>
                </a:solidFill>
                <a:latin typeface="Arial Rounded MT Bold" panose="020F0704030504030204" pitchFamily="34" charset="0"/>
              </a:rPr>
            </a:br>
            <a:br>
              <a:rPr lang="en-US" sz="8000" b="1" dirty="0">
                <a:solidFill>
                  <a:schemeClr val="bg1"/>
                </a:solidFill>
                <a:latin typeface="Arial Rounded MT Bold" panose="020F0704030504030204" pitchFamily="34" charset="0"/>
              </a:rPr>
            </a:br>
            <a:br>
              <a:rPr lang="en-US" sz="8000" b="1" dirty="0">
                <a:solidFill>
                  <a:schemeClr val="bg1"/>
                </a:solidFill>
                <a:latin typeface="Arial Rounded MT Bold" panose="020F0704030504030204" pitchFamily="34" charset="0"/>
              </a:rPr>
            </a:br>
            <a:br>
              <a:rPr lang="en-US" sz="8000" dirty="0">
                <a:solidFill>
                  <a:schemeClr val="accent2">
                    <a:lumMod val="60000"/>
                    <a:lumOff val="40000"/>
                  </a:schemeClr>
                </a:solidFill>
                <a:latin typeface="Arial Rounded MT Bold" panose="020F0704030504030204" pitchFamily="34" charset="0"/>
              </a:rPr>
            </a:br>
            <a:br>
              <a:rPr lang="en-US" sz="8000" dirty="0">
                <a:solidFill>
                  <a:schemeClr val="accent2">
                    <a:lumMod val="60000"/>
                    <a:lumOff val="40000"/>
                  </a:schemeClr>
                </a:solidFill>
                <a:latin typeface="Arial Rounded MT Bold" panose="020F0704030504030204" pitchFamily="34" charset="0"/>
              </a:rPr>
            </a:br>
            <a:r>
              <a:rPr lang="en-US" sz="4400" dirty="0">
                <a:solidFill>
                  <a:schemeClr val="bg1"/>
                </a:solidFill>
                <a:latin typeface="Arial Rounded MT Bold" panose="020F0704030504030204" pitchFamily="34" charset="0"/>
              </a:rPr>
              <a:t>Impact: </a:t>
            </a:r>
            <a:r>
              <a:rPr lang="en-US" sz="4400" i="1" dirty="0">
                <a:solidFill>
                  <a:schemeClr val="accent2">
                    <a:lumMod val="75000"/>
                  </a:schemeClr>
                </a:solidFill>
                <a:latin typeface="Arial Rounded MT Bold" panose="020F0704030504030204" pitchFamily="34" charset="0"/>
              </a:rPr>
              <a:t>“it’s the little things”</a:t>
            </a:r>
            <a:endParaRPr lang="en-GB" sz="4400" b="1" i="1" dirty="0">
              <a:solidFill>
                <a:schemeClr val="accent2">
                  <a:lumMod val="75000"/>
                </a:schemeClr>
              </a:solidFill>
              <a:latin typeface="Arial Rounded MT Bold" panose="020F0704030504030204" pitchFamily="34" charset="0"/>
            </a:endParaRPr>
          </a:p>
        </p:txBody>
      </p:sp>
      <p:sp>
        <p:nvSpPr>
          <p:cNvPr id="12" name="Rectangle: Rounded Corners 11">
            <a:extLst>
              <a:ext uri="{FF2B5EF4-FFF2-40B4-BE49-F238E27FC236}">
                <a16:creationId xmlns:a16="http://schemas.microsoft.com/office/drawing/2014/main" id="{3C16F213-8572-4D1F-9A5B-C3369E28987A}"/>
              </a:ext>
            </a:extLst>
          </p:cNvPr>
          <p:cNvSpPr/>
          <p:nvPr/>
        </p:nvSpPr>
        <p:spPr>
          <a:xfrm>
            <a:off x="1562099" y="1620300"/>
            <a:ext cx="10236200" cy="1422400"/>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sz="3600" dirty="0">
              <a:solidFill>
                <a:schemeClr val="accent4"/>
              </a:solidFill>
              <a:latin typeface="Arial Rounded MT Bold" panose="020F0704030504030204" pitchFamily="34" charset="0"/>
            </a:endParaRPr>
          </a:p>
        </p:txBody>
      </p:sp>
      <p:pic>
        <p:nvPicPr>
          <p:cNvPr id="2" name="Picture 1" descr="A picture containing drawing, clock&#10;&#10;Description automatically generated">
            <a:extLst>
              <a:ext uri="{FF2B5EF4-FFF2-40B4-BE49-F238E27FC236}">
                <a16:creationId xmlns:a16="http://schemas.microsoft.com/office/drawing/2014/main" id="{F187F761-E452-83DB-339D-2B24CEA363A4}"/>
              </a:ext>
            </a:extLst>
          </p:cNvPr>
          <p:cNvPicPr>
            <a:picLocks noChangeAspect="1"/>
          </p:cNvPicPr>
          <p:nvPr/>
        </p:nvPicPr>
        <p:blipFill rotWithShape="1">
          <a:blip r:embed="rId2">
            <a:extLst>
              <a:ext uri="{28A0092B-C50C-407E-A947-70E740481C1C}">
                <a14:useLocalDpi xmlns:a14="http://schemas.microsoft.com/office/drawing/2010/main" val="0"/>
              </a:ext>
            </a:extLst>
          </a:blip>
          <a:srcRect r="64118" b="19937"/>
          <a:stretch/>
        </p:blipFill>
        <p:spPr>
          <a:xfrm>
            <a:off x="11400500" y="6087703"/>
            <a:ext cx="766101" cy="743768"/>
          </a:xfrm>
          <a:prstGeom prst="rect">
            <a:avLst/>
          </a:prstGeom>
        </p:spPr>
      </p:pic>
      <p:sp>
        <p:nvSpPr>
          <p:cNvPr id="9" name="TextBox 8">
            <a:extLst>
              <a:ext uri="{FF2B5EF4-FFF2-40B4-BE49-F238E27FC236}">
                <a16:creationId xmlns:a16="http://schemas.microsoft.com/office/drawing/2014/main" id="{95858D65-5D94-83E8-E372-C21ADB522ACA}"/>
              </a:ext>
            </a:extLst>
          </p:cNvPr>
          <p:cNvSpPr txBox="1"/>
          <p:nvPr/>
        </p:nvSpPr>
        <p:spPr>
          <a:xfrm>
            <a:off x="2739153" y="1509823"/>
            <a:ext cx="4859123" cy="5284267"/>
          </a:xfrm>
          <a:prstGeom prst="rect">
            <a:avLst/>
          </a:prstGeom>
          <a:noFill/>
        </p:spPr>
        <p:txBody>
          <a:bodyPr wrap="square">
            <a:spAutoFit/>
          </a:bodyPr>
          <a:lstStyle/>
          <a:p>
            <a:pPr>
              <a:lnSpc>
                <a:spcPct val="107000"/>
              </a:lnSpc>
              <a:spcAft>
                <a:spcPts val="800"/>
              </a:spcAft>
            </a:pPr>
            <a:r>
              <a:rPr lang="en-GB" sz="1600" dirty="0">
                <a:latin typeface="Arial" panose="020B0604020202020204" pitchFamily="34" charset="0"/>
                <a:cs typeface="Arial" panose="020B0604020202020204" pitchFamily="34" charset="0"/>
              </a:rPr>
              <a:t>People supported by the new Small Support services in Leeds shared that it’s the </a:t>
            </a:r>
            <a:r>
              <a:rPr lang="en-GB" sz="1600" b="1" dirty="0">
                <a:latin typeface="Arial" panose="020B0604020202020204" pitchFamily="34" charset="0"/>
                <a:cs typeface="Arial" panose="020B0604020202020204" pitchFamily="34" charset="0"/>
              </a:rPr>
              <a:t>“little things</a:t>
            </a:r>
            <a:r>
              <a:rPr lang="en-GB" sz="1600" dirty="0">
                <a:latin typeface="Arial" panose="020B0604020202020204" pitchFamily="34" charset="0"/>
                <a:cs typeface="Arial" panose="020B0604020202020204" pitchFamily="34" charset="0"/>
              </a:rPr>
              <a:t>” that make the biggest difference in their lives. Being asked about their “wish list” for a new home and having their preferences taken seriously, being involved in choosing their home, overseeing building works, selecting paint colours and carpets, and having their own key were all highlighted as transformative experiences. </a:t>
            </a:r>
          </a:p>
          <a:p>
            <a:pPr>
              <a:lnSpc>
                <a:spcPct val="107000"/>
              </a:lnSpc>
              <a:spcAft>
                <a:spcPts val="800"/>
              </a:spcAft>
            </a:pPr>
            <a:endParaRPr lang="en-GB" sz="1600" dirty="0">
              <a:latin typeface="Arial" panose="020B0604020202020204" pitchFamily="34" charset="0"/>
              <a:cs typeface="Arial" panose="020B0604020202020204" pitchFamily="34" charset="0"/>
            </a:endParaRPr>
          </a:p>
          <a:p>
            <a:pPr>
              <a:lnSpc>
                <a:spcPct val="107000"/>
              </a:lnSpc>
              <a:spcAft>
                <a:spcPts val="800"/>
              </a:spcAft>
            </a:pPr>
            <a:r>
              <a:rPr lang="en-GB" sz="1600" dirty="0">
                <a:latin typeface="Arial" panose="020B0604020202020204" pitchFamily="34" charset="0"/>
                <a:cs typeface="Arial" panose="020B0604020202020204" pitchFamily="34" charset="0"/>
              </a:rPr>
              <a:t>Over the two years of the pilot, people reported living more independent and autonomous lives. They are now managing their own money to cover daily expenses and save for trips and holidays, adjusting support hours to suit their work and hobbies, and travelling to and from work without assistance. For everyone we spoke to, this way of living is a dramatic improvement from their previous experiences.</a:t>
            </a:r>
            <a:endParaRPr lang="en-GB" sz="1600" dirty="0">
              <a:latin typeface="Arial" panose="020B0604020202020204" pitchFamily="34" charset="0"/>
              <a:ea typeface="Calibri" panose="020F0502020204030204" pitchFamily="34" charset="0"/>
              <a:cs typeface="Arial" panose="020B0604020202020204" pitchFamily="34" charset="0"/>
            </a:endParaRPr>
          </a:p>
        </p:txBody>
      </p:sp>
      <p:sp>
        <p:nvSpPr>
          <p:cNvPr id="3" name="Speech Bubble: Rectangle with Corners Rounded 2">
            <a:extLst>
              <a:ext uri="{FF2B5EF4-FFF2-40B4-BE49-F238E27FC236}">
                <a16:creationId xmlns:a16="http://schemas.microsoft.com/office/drawing/2014/main" id="{85A62031-7ED1-50E3-BC29-0C46222FB344}"/>
              </a:ext>
            </a:extLst>
          </p:cNvPr>
          <p:cNvSpPr/>
          <p:nvPr/>
        </p:nvSpPr>
        <p:spPr>
          <a:xfrm>
            <a:off x="8091412" y="2116826"/>
            <a:ext cx="3870493" cy="1576650"/>
          </a:xfrm>
          <a:prstGeom prst="wedgeRoundRectCallout">
            <a:avLst>
              <a:gd name="adj1" fmla="val -57369"/>
              <a:gd name="adj2" fmla="val 80953"/>
              <a:gd name="adj3" fmla="val 16667"/>
            </a:avLst>
          </a:prstGeom>
          <a:solidFill>
            <a:srgbClr val="BBE1E3"/>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i="1" dirty="0">
                <a:solidFill>
                  <a:schemeClr val="tx1"/>
                </a:solidFill>
              </a:rPr>
              <a:t>“</a:t>
            </a:r>
            <a:r>
              <a:rPr lang="en-GB" i="1" dirty="0">
                <a:solidFill>
                  <a:schemeClr val="tx1"/>
                </a:solidFill>
              </a:rPr>
              <a:t>I manage my weekly spends now...the old me wouldn’t have had money for holidays or activities</a:t>
            </a:r>
            <a:r>
              <a:rPr lang="en-US" i="1" dirty="0">
                <a:solidFill>
                  <a:schemeClr val="tx1"/>
                </a:solidFill>
              </a:rPr>
              <a:t>.” </a:t>
            </a:r>
            <a:r>
              <a:rPr lang="en-US" dirty="0">
                <a:solidFill>
                  <a:schemeClr val="tx1"/>
                </a:solidFill>
              </a:rPr>
              <a:t>(Individual). </a:t>
            </a:r>
            <a:endParaRPr lang="en-GB" dirty="0">
              <a:solidFill>
                <a:schemeClr val="tx1"/>
              </a:solidFill>
            </a:endParaRPr>
          </a:p>
        </p:txBody>
      </p:sp>
      <p:sp>
        <p:nvSpPr>
          <p:cNvPr id="8" name="TextBox 7">
            <a:extLst>
              <a:ext uri="{FF2B5EF4-FFF2-40B4-BE49-F238E27FC236}">
                <a16:creationId xmlns:a16="http://schemas.microsoft.com/office/drawing/2014/main" id="{5EC3322C-F1E7-5BC5-6973-5136801E5A78}"/>
              </a:ext>
            </a:extLst>
          </p:cNvPr>
          <p:cNvSpPr txBox="1"/>
          <p:nvPr/>
        </p:nvSpPr>
        <p:spPr>
          <a:xfrm>
            <a:off x="10458589" y="253144"/>
            <a:ext cx="1640115" cy="923330"/>
          </a:xfrm>
          <a:prstGeom prst="rect">
            <a:avLst/>
          </a:prstGeom>
          <a:noFill/>
        </p:spPr>
        <p:txBody>
          <a:bodyPr wrap="square" rtlCol="0">
            <a:spAutoFit/>
          </a:bodyPr>
          <a:lstStyle/>
          <a:p>
            <a:r>
              <a:rPr lang="en-GB" dirty="0">
                <a:solidFill>
                  <a:schemeClr val="bg1"/>
                </a:solidFill>
                <a:latin typeface="Arial Nova Light"/>
                <a:cs typeface="Calibri Light"/>
              </a:rPr>
              <a:t>Wellbeing &amp; independence</a:t>
            </a:r>
          </a:p>
          <a:p>
            <a:endParaRPr lang="en-GB" dirty="0"/>
          </a:p>
        </p:txBody>
      </p:sp>
      <p:pic>
        <p:nvPicPr>
          <p:cNvPr id="10" name="Picture 3230">
            <a:extLst>
              <a:ext uri="{FF2B5EF4-FFF2-40B4-BE49-F238E27FC236}">
                <a16:creationId xmlns:a16="http://schemas.microsoft.com/office/drawing/2014/main" id="{B6BCE487-4972-CAFE-20DA-7FB9781110D0}"/>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9979616" y="356503"/>
            <a:ext cx="478973" cy="469901"/>
          </a:xfrm>
          <a:prstGeom prst="rect">
            <a:avLst/>
          </a:prstGeom>
        </p:spPr>
      </p:pic>
      <p:pic>
        <p:nvPicPr>
          <p:cNvPr id="18" name="Picture 17">
            <a:extLst>
              <a:ext uri="{FF2B5EF4-FFF2-40B4-BE49-F238E27FC236}">
                <a16:creationId xmlns:a16="http://schemas.microsoft.com/office/drawing/2014/main" id="{481F1694-D515-4BE3-675C-69F3006EC1F2}"/>
              </a:ext>
            </a:extLst>
          </p:cNvPr>
          <p:cNvPicPr>
            <a:picLocks noChangeAspect="1"/>
          </p:cNvPicPr>
          <p:nvPr/>
        </p:nvPicPr>
        <p:blipFill>
          <a:blip r:embed="rId4"/>
          <a:stretch>
            <a:fillRect/>
          </a:stretch>
        </p:blipFill>
        <p:spPr>
          <a:xfrm>
            <a:off x="-90129" y="2516246"/>
            <a:ext cx="2977243" cy="2977243"/>
          </a:xfrm>
          <a:prstGeom prst="rect">
            <a:avLst/>
          </a:prstGeom>
        </p:spPr>
      </p:pic>
      <p:sp>
        <p:nvSpPr>
          <p:cNvPr id="6" name="Speech Bubble: Rectangle with Corners Rounded 5">
            <a:extLst>
              <a:ext uri="{FF2B5EF4-FFF2-40B4-BE49-F238E27FC236}">
                <a16:creationId xmlns:a16="http://schemas.microsoft.com/office/drawing/2014/main" id="{9A81D4E7-D241-C7B5-C912-641B3502E0F5}"/>
              </a:ext>
            </a:extLst>
          </p:cNvPr>
          <p:cNvSpPr/>
          <p:nvPr/>
        </p:nvSpPr>
        <p:spPr>
          <a:xfrm>
            <a:off x="7634258" y="4229781"/>
            <a:ext cx="3636335" cy="1791883"/>
          </a:xfrm>
          <a:prstGeom prst="wedgeRoundRectCallout">
            <a:avLst>
              <a:gd name="adj1" fmla="val 49342"/>
              <a:gd name="adj2" fmla="val 76741"/>
              <a:gd name="adj3" fmla="val 16667"/>
            </a:avLst>
          </a:prstGeom>
          <a:solidFill>
            <a:schemeClr val="accent4">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a:t>
            </a:r>
            <a:r>
              <a:rPr lang="en-US" i="1" dirty="0">
                <a:solidFill>
                  <a:schemeClr val="tx1"/>
                </a:solidFill>
              </a:rPr>
              <a:t>…nothing is locked, just the front door and I have the key!….no one saying ‘no’…it’s my space, more independent.”  </a:t>
            </a:r>
            <a:r>
              <a:rPr lang="en-US" dirty="0">
                <a:solidFill>
                  <a:schemeClr val="tx1"/>
                </a:solidFill>
              </a:rPr>
              <a:t>(Individual). </a:t>
            </a:r>
            <a:r>
              <a:rPr lang="en-US" i="1" dirty="0">
                <a:solidFill>
                  <a:schemeClr val="tx1"/>
                </a:solidFill>
              </a:rPr>
              <a:t> </a:t>
            </a:r>
            <a:endParaRPr lang="en-GB" dirty="0">
              <a:solidFill>
                <a:schemeClr val="tx1"/>
              </a:solidFill>
            </a:endParaRPr>
          </a:p>
        </p:txBody>
      </p:sp>
    </p:spTree>
    <p:extLst>
      <p:ext uri="{BB962C8B-B14F-4D97-AF65-F5344CB8AC3E}">
        <p14:creationId xmlns:p14="http://schemas.microsoft.com/office/powerpoint/2010/main" val="186329430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82E66176-F113-4F14-A0AD-0327DAFD30C3}"/>
              </a:ext>
            </a:extLst>
          </p:cNvPr>
          <p:cNvSpPr/>
          <p:nvPr/>
        </p:nvSpPr>
        <p:spPr>
          <a:xfrm>
            <a:off x="0" y="0"/>
            <a:ext cx="12204698" cy="1509823"/>
          </a:xfrm>
          <a:prstGeom prst="rect">
            <a:avLst/>
          </a:prstGeom>
          <a:solidFill>
            <a:srgbClr val="56B5B9"/>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endParaRPr lang="en-GB">
              <a:solidFill>
                <a:srgbClr val="56B5B9"/>
              </a:solidFill>
              <a:ea typeface="+mn-lt"/>
              <a:cs typeface="+mn-lt"/>
            </a:endParaRPr>
          </a:p>
        </p:txBody>
      </p:sp>
      <p:sp>
        <p:nvSpPr>
          <p:cNvPr id="5" name="Title 1">
            <a:extLst>
              <a:ext uri="{FF2B5EF4-FFF2-40B4-BE49-F238E27FC236}">
                <a16:creationId xmlns:a16="http://schemas.microsoft.com/office/drawing/2014/main" id="{FC2977C2-0882-44B0-B5F4-7CC0935CB1AA}"/>
              </a:ext>
            </a:extLst>
          </p:cNvPr>
          <p:cNvSpPr>
            <a:spLocks noGrp="1"/>
          </p:cNvSpPr>
          <p:nvPr>
            <p:ph type="title"/>
          </p:nvPr>
        </p:nvSpPr>
        <p:spPr>
          <a:xfrm>
            <a:off x="405761" y="560907"/>
            <a:ext cx="10776572" cy="754187"/>
          </a:xfrm>
        </p:spPr>
        <p:txBody>
          <a:bodyPr>
            <a:normAutofit fontScale="90000"/>
          </a:bodyPr>
          <a:lstStyle/>
          <a:p>
            <a:r>
              <a:rPr lang="en-US" sz="3600" b="1" dirty="0">
                <a:solidFill>
                  <a:schemeClr val="bg1"/>
                </a:solidFill>
                <a:latin typeface="Arial Rounded MT Bold" panose="020F0704030504030204" pitchFamily="34" charset="0"/>
              </a:rPr>
              <a:t>Impact: </a:t>
            </a:r>
            <a:r>
              <a:rPr lang="en-US" sz="3600" i="1" dirty="0">
                <a:solidFill>
                  <a:schemeClr val="accent2">
                    <a:lumMod val="75000"/>
                  </a:schemeClr>
                </a:solidFill>
                <a:latin typeface="Arial Rounded MT Bold" panose="020F0704030504030204" pitchFamily="34" charset="0"/>
              </a:rPr>
              <a:t>“We are people we want the same</a:t>
            </a:r>
            <a:br>
              <a:rPr lang="en-US" sz="3600" i="1" dirty="0">
                <a:solidFill>
                  <a:schemeClr val="accent2">
                    <a:lumMod val="75000"/>
                  </a:schemeClr>
                </a:solidFill>
                <a:latin typeface="Arial Rounded MT Bold" panose="020F0704030504030204" pitchFamily="34" charset="0"/>
              </a:rPr>
            </a:br>
            <a:r>
              <a:rPr lang="en-US" sz="3600" i="1" dirty="0">
                <a:solidFill>
                  <a:schemeClr val="accent2">
                    <a:lumMod val="75000"/>
                  </a:schemeClr>
                </a:solidFill>
                <a:latin typeface="Arial Rounded MT Bold" panose="020F0704030504030204" pitchFamily="34" charset="0"/>
              </a:rPr>
              <a:t>things as you”</a:t>
            </a:r>
            <a:endParaRPr lang="en-GB" sz="8000" b="1" dirty="0">
              <a:solidFill>
                <a:schemeClr val="accent2">
                  <a:lumMod val="75000"/>
                </a:schemeClr>
              </a:solidFill>
              <a:latin typeface="Arial Rounded MT Bold" panose="020F0704030504030204" pitchFamily="34" charset="0"/>
            </a:endParaRPr>
          </a:p>
        </p:txBody>
      </p:sp>
      <p:sp>
        <p:nvSpPr>
          <p:cNvPr id="14" name="TextBox 13">
            <a:extLst>
              <a:ext uri="{FF2B5EF4-FFF2-40B4-BE49-F238E27FC236}">
                <a16:creationId xmlns:a16="http://schemas.microsoft.com/office/drawing/2014/main" id="{A584243B-8CFF-4101-9BCE-272E8B5A4B0D}"/>
              </a:ext>
            </a:extLst>
          </p:cNvPr>
          <p:cNvSpPr txBox="1"/>
          <p:nvPr/>
        </p:nvSpPr>
        <p:spPr>
          <a:xfrm>
            <a:off x="2436173" y="1898250"/>
            <a:ext cx="4624141" cy="4655762"/>
          </a:xfrm>
          <a:prstGeom prst="rect">
            <a:avLst/>
          </a:prstGeom>
          <a:noFill/>
        </p:spPr>
        <p:txBody>
          <a:bodyPr wrap="square">
            <a:spAutoFit/>
          </a:bodyPr>
          <a:lstStyle/>
          <a:p>
            <a:pPr>
              <a:lnSpc>
                <a:spcPct val="115000"/>
              </a:lnSpc>
              <a:spcAft>
                <a:spcPts val="800"/>
              </a:spcAft>
              <a:tabLst>
                <a:tab pos="1266825" algn="l"/>
              </a:tabLst>
            </a:pPr>
            <a:r>
              <a:rPr lang="en-US" sz="1600" dirty="0">
                <a:effectLst/>
                <a:latin typeface="Arial" panose="020B0604020202020204" pitchFamily="34" charset="0"/>
                <a:ea typeface="Calibri" panose="020F0502020204030204" pitchFamily="34" charset="0"/>
                <a:cs typeface="Arial" panose="020B0604020202020204" pitchFamily="34" charset="0"/>
              </a:rPr>
              <a:t>In addition to the specific </a:t>
            </a:r>
            <a:r>
              <a:rPr lang="en-US" sz="1600" b="1" i="1" dirty="0">
                <a:effectLst/>
                <a:latin typeface="Arial" panose="020B0604020202020204" pitchFamily="34" charset="0"/>
                <a:ea typeface="Calibri" panose="020F0502020204030204" pitchFamily="34" charset="0"/>
                <a:cs typeface="Arial" panose="020B0604020202020204" pitchFamily="34" charset="0"/>
              </a:rPr>
              <a:t>“little things” </a:t>
            </a:r>
            <a:r>
              <a:rPr lang="en-US" sz="1600" dirty="0">
                <a:effectLst/>
                <a:latin typeface="Arial" panose="020B0604020202020204" pitchFamily="34" charset="0"/>
                <a:ea typeface="Calibri" panose="020F0502020204030204" pitchFamily="34" charset="0"/>
                <a:cs typeface="Arial" panose="020B0604020202020204" pitchFamily="34" charset="0"/>
              </a:rPr>
              <a:t>people told us about, they also emphasised that being supported by a Small Support service has given them a </a:t>
            </a:r>
            <a:r>
              <a:rPr lang="en-US" sz="1600" b="1" dirty="0">
                <a:effectLst/>
                <a:latin typeface="Arial" panose="020B0604020202020204" pitchFamily="34" charset="0"/>
                <a:ea typeface="Calibri" panose="020F0502020204030204" pitchFamily="34" charset="0"/>
                <a:cs typeface="Arial" panose="020B0604020202020204" pitchFamily="34" charset="0"/>
              </a:rPr>
              <a:t>chance to have a life like everyone else</a:t>
            </a:r>
            <a:r>
              <a:rPr lang="en-US" sz="1600" dirty="0">
                <a:effectLst/>
                <a:latin typeface="Arial" panose="020B0604020202020204" pitchFamily="34" charset="0"/>
                <a:ea typeface="Calibri" panose="020F0502020204030204" pitchFamily="34" charset="0"/>
                <a:cs typeface="Arial" panose="020B0604020202020204" pitchFamily="34" charset="0"/>
              </a:rPr>
              <a:t>.  </a:t>
            </a:r>
          </a:p>
          <a:p>
            <a:pPr>
              <a:lnSpc>
                <a:spcPct val="115000"/>
              </a:lnSpc>
              <a:spcAft>
                <a:spcPts val="800"/>
              </a:spcAft>
              <a:tabLst>
                <a:tab pos="1266825" algn="l"/>
              </a:tabLst>
            </a:pPr>
            <a:r>
              <a:rPr lang="en-US" sz="1600" dirty="0">
                <a:latin typeface="Arial" panose="020B0604020202020204" pitchFamily="34" charset="0"/>
                <a:ea typeface="Calibri" panose="020F0502020204030204" pitchFamily="34" charset="0"/>
                <a:cs typeface="Arial" panose="020B0604020202020204" pitchFamily="34" charset="0"/>
              </a:rPr>
              <a:t>For some this means being able  to “</a:t>
            </a:r>
            <a:r>
              <a:rPr lang="en-GB" sz="1600" b="1" i="1" dirty="0">
                <a:effectLst/>
                <a:latin typeface="Arial" panose="020B0604020202020204" pitchFamily="34" charset="0"/>
                <a:ea typeface="Calibri" panose="020F0502020204030204" pitchFamily="34" charset="0"/>
                <a:cs typeface="Arial" panose="020B0604020202020204" pitchFamily="34" charset="0"/>
              </a:rPr>
              <a:t>come and going as I want</a:t>
            </a:r>
            <a:r>
              <a:rPr lang="en-GB" sz="1600" b="1" i="1" dirty="0">
                <a:latin typeface="Arial" panose="020B0604020202020204" pitchFamily="34" charset="0"/>
                <a:ea typeface="Calibri" panose="020F0502020204030204" pitchFamily="34" charset="0"/>
                <a:cs typeface="Arial" panose="020B0604020202020204" pitchFamily="34" charset="0"/>
              </a:rPr>
              <a:t>” </a:t>
            </a:r>
            <a:r>
              <a:rPr lang="en-GB" sz="1600" dirty="0">
                <a:latin typeface="Arial" panose="020B0604020202020204" pitchFamily="34" charset="0"/>
                <a:ea typeface="Calibri" panose="020F0502020204030204" pitchFamily="34" charset="0"/>
                <a:cs typeface="Arial" panose="020B0604020202020204" pitchFamily="34" charset="0"/>
              </a:rPr>
              <a:t>and </a:t>
            </a:r>
            <a:r>
              <a:rPr lang="en-GB" sz="1600" b="1" i="1" dirty="0">
                <a:latin typeface="Arial" panose="020B0604020202020204" pitchFamily="34" charset="0"/>
                <a:ea typeface="Calibri" panose="020F0502020204030204" pitchFamily="34" charset="0"/>
                <a:cs typeface="Arial" panose="020B0604020202020204" pitchFamily="34" charset="0"/>
              </a:rPr>
              <a:t>“going to the kitchen and everything is where I have left it. I don’t have to clean for 30 minutes before having a cup of tea.” </a:t>
            </a:r>
          </a:p>
          <a:p>
            <a:pPr>
              <a:lnSpc>
                <a:spcPct val="115000"/>
              </a:lnSpc>
              <a:spcAft>
                <a:spcPts val="800"/>
              </a:spcAft>
              <a:tabLst>
                <a:tab pos="1266825" algn="l"/>
              </a:tabLst>
            </a:pPr>
            <a:r>
              <a:rPr lang="en-GB" sz="1600" dirty="0">
                <a:latin typeface="Arial" panose="020B0604020202020204" pitchFamily="34" charset="0"/>
                <a:ea typeface="Calibri" panose="020F0502020204030204" pitchFamily="34" charset="0"/>
                <a:cs typeface="Arial" panose="020B0604020202020204" pitchFamily="34" charset="0"/>
              </a:rPr>
              <a:t>Being able to do these seemingly simple things has changed some people’s lives immeasurably, as the challenges they faced when living with others have been eliminated. </a:t>
            </a:r>
          </a:p>
          <a:p>
            <a:pPr>
              <a:lnSpc>
                <a:spcPct val="115000"/>
              </a:lnSpc>
              <a:spcAft>
                <a:spcPts val="800"/>
              </a:spcAft>
              <a:tabLst>
                <a:tab pos="1266825" algn="l"/>
              </a:tabLst>
            </a:pPr>
            <a:endParaRPr lang="en-GB" sz="1800" dirty="0">
              <a:effectLst/>
              <a:latin typeface="Arial" panose="020B0604020202020204" pitchFamily="34" charset="0"/>
              <a:ea typeface="Calibri" panose="020F0502020204030204" pitchFamily="34" charset="0"/>
              <a:cs typeface="Arial" panose="020B0604020202020204" pitchFamily="34" charset="0"/>
            </a:endParaRPr>
          </a:p>
        </p:txBody>
      </p:sp>
      <p:sp>
        <p:nvSpPr>
          <p:cNvPr id="12" name="Rectangle: Rounded Corners 11">
            <a:extLst>
              <a:ext uri="{FF2B5EF4-FFF2-40B4-BE49-F238E27FC236}">
                <a16:creationId xmlns:a16="http://schemas.microsoft.com/office/drawing/2014/main" id="{3C16F213-8572-4D1F-9A5B-C3369E28987A}"/>
              </a:ext>
            </a:extLst>
          </p:cNvPr>
          <p:cNvSpPr/>
          <p:nvPr/>
        </p:nvSpPr>
        <p:spPr>
          <a:xfrm>
            <a:off x="-252227" y="1079664"/>
            <a:ext cx="12418828" cy="1422400"/>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i="1" dirty="0">
              <a:solidFill>
                <a:schemeClr val="accent2">
                  <a:lumMod val="60000"/>
                  <a:lumOff val="40000"/>
                </a:schemeClr>
              </a:solidFill>
              <a:latin typeface="Arial Rounded MT Bold" panose="020F0704030504030204" pitchFamily="34" charset="0"/>
            </a:endParaRPr>
          </a:p>
        </p:txBody>
      </p:sp>
      <p:pic>
        <p:nvPicPr>
          <p:cNvPr id="2" name="Picture 1" descr="A picture containing drawing, clock&#10;&#10;Description automatically generated">
            <a:extLst>
              <a:ext uri="{FF2B5EF4-FFF2-40B4-BE49-F238E27FC236}">
                <a16:creationId xmlns:a16="http://schemas.microsoft.com/office/drawing/2014/main" id="{8A39A916-7AC7-EB16-7E06-B5E3BAF92D19}"/>
              </a:ext>
            </a:extLst>
          </p:cNvPr>
          <p:cNvPicPr>
            <a:picLocks noChangeAspect="1"/>
          </p:cNvPicPr>
          <p:nvPr/>
        </p:nvPicPr>
        <p:blipFill rotWithShape="1">
          <a:blip r:embed="rId2">
            <a:extLst>
              <a:ext uri="{28A0092B-C50C-407E-A947-70E740481C1C}">
                <a14:useLocalDpi xmlns:a14="http://schemas.microsoft.com/office/drawing/2010/main" val="0"/>
              </a:ext>
            </a:extLst>
          </a:blip>
          <a:srcRect r="64118" b="19937"/>
          <a:stretch/>
        </p:blipFill>
        <p:spPr>
          <a:xfrm>
            <a:off x="11400500" y="6087703"/>
            <a:ext cx="766101" cy="743768"/>
          </a:xfrm>
          <a:prstGeom prst="rect">
            <a:avLst/>
          </a:prstGeom>
        </p:spPr>
      </p:pic>
      <p:pic>
        <p:nvPicPr>
          <p:cNvPr id="10242" name="Picture 2" descr="Rights Disabled">
            <a:extLst>
              <a:ext uri="{FF2B5EF4-FFF2-40B4-BE49-F238E27FC236}">
                <a16:creationId xmlns:a16="http://schemas.microsoft.com/office/drawing/2014/main" id="{B94BD904-8D56-1E09-F895-5BBDB8969D2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0095" y="3434005"/>
            <a:ext cx="1905000" cy="1905000"/>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id="{6850C5AA-60EE-9DFB-F2A0-5A374FAF5BA0}"/>
              </a:ext>
            </a:extLst>
          </p:cNvPr>
          <p:cNvSpPr txBox="1"/>
          <p:nvPr/>
        </p:nvSpPr>
        <p:spPr>
          <a:xfrm>
            <a:off x="10134797" y="382617"/>
            <a:ext cx="1743739" cy="923330"/>
          </a:xfrm>
          <a:prstGeom prst="rect">
            <a:avLst/>
          </a:prstGeom>
          <a:noFill/>
        </p:spPr>
        <p:txBody>
          <a:bodyPr wrap="square" rtlCol="0">
            <a:spAutoFit/>
          </a:bodyPr>
          <a:lstStyle/>
          <a:p>
            <a:r>
              <a:rPr lang="en-GB" dirty="0">
                <a:solidFill>
                  <a:schemeClr val="bg1"/>
                </a:solidFill>
                <a:latin typeface="Arial Nova Light"/>
                <a:cs typeface="Calibri Light"/>
              </a:rPr>
              <a:t>Wellbeing &amp; independence</a:t>
            </a:r>
          </a:p>
          <a:p>
            <a:endParaRPr lang="en-GB" dirty="0"/>
          </a:p>
        </p:txBody>
      </p:sp>
      <p:pic>
        <p:nvPicPr>
          <p:cNvPr id="7" name="Picture 3230">
            <a:extLst>
              <a:ext uri="{FF2B5EF4-FFF2-40B4-BE49-F238E27FC236}">
                <a16:creationId xmlns:a16="http://schemas.microsoft.com/office/drawing/2014/main" id="{BFF41A56-7244-7837-E75A-E85205B99990}"/>
              </a:ext>
              <a:ext uri="{C183D7F6-B498-43B3-948B-1728B52AA6E4}">
                <adec:decorative xmlns:adec="http://schemas.microsoft.com/office/drawing/2017/decorative" val="1"/>
              </a:ext>
            </a:extLst>
          </p:cNvPr>
          <p:cNvPicPr>
            <a:picLocks noChangeAspect="1"/>
          </p:cNvPicPr>
          <p:nvPr/>
        </p:nvPicPr>
        <p:blipFill>
          <a:blip r:embed="rId4"/>
          <a:stretch>
            <a:fillRect/>
          </a:stretch>
        </p:blipFill>
        <p:spPr>
          <a:xfrm>
            <a:off x="9527739" y="499004"/>
            <a:ext cx="478973" cy="443593"/>
          </a:xfrm>
          <a:prstGeom prst="rect">
            <a:avLst/>
          </a:prstGeom>
        </p:spPr>
      </p:pic>
      <p:sp>
        <p:nvSpPr>
          <p:cNvPr id="3" name="Speech Bubble: Rectangle with Corners Rounded 2">
            <a:extLst>
              <a:ext uri="{FF2B5EF4-FFF2-40B4-BE49-F238E27FC236}">
                <a16:creationId xmlns:a16="http://schemas.microsoft.com/office/drawing/2014/main" id="{4817A926-145D-276B-E26C-F0BAEF7F7118}"/>
              </a:ext>
            </a:extLst>
          </p:cNvPr>
          <p:cNvSpPr/>
          <p:nvPr/>
        </p:nvSpPr>
        <p:spPr>
          <a:xfrm>
            <a:off x="7443757" y="2589487"/>
            <a:ext cx="4167963" cy="2392326"/>
          </a:xfrm>
          <a:prstGeom prst="wedgeRoundRectCallout">
            <a:avLst>
              <a:gd name="adj1" fmla="val -43792"/>
              <a:gd name="adj2" fmla="val 82500"/>
              <a:gd name="adj3" fmla="val 16667"/>
            </a:avLst>
          </a:prstGeom>
          <a:solidFill>
            <a:srgbClr val="BBE1E3"/>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i="1" dirty="0">
                <a:solidFill>
                  <a:schemeClr val="tx1"/>
                </a:solidFill>
              </a:rPr>
              <a:t>It used to make me really anxious…I’d fall out with people having to share the space, especially the kitchen. It’s so much better…I am calmer here.” </a:t>
            </a:r>
          </a:p>
          <a:p>
            <a:pPr algn="ctr"/>
            <a:r>
              <a:rPr lang="en-US" dirty="0">
                <a:solidFill>
                  <a:schemeClr val="tx1"/>
                </a:solidFill>
              </a:rPr>
              <a:t>(Individual).   </a:t>
            </a:r>
            <a:endParaRPr lang="en-GB" dirty="0">
              <a:solidFill>
                <a:schemeClr val="tx1"/>
              </a:solidFill>
            </a:endParaRPr>
          </a:p>
        </p:txBody>
      </p:sp>
    </p:spTree>
    <p:extLst>
      <p:ext uri="{BB962C8B-B14F-4D97-AF65-F5344CB8AC3E}">
        <p14:creationId xmlns:p14="http://schemas.microsoft.com/office/powerpoint/2010/main" val="88754603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82E66176-F113-4F14-A0AD-0327DAFD30C3}"/>
              </a:ext>
            </a:extLst>
          </p:cNvPr>
          <p:cNvSpPr/>
          <p:nvPr/>
        </p:nvSpPr>
        <p:spPr>
          <a:xfrm>
            <a:off x="0" y="-13902"/>
            <a:ext cx="12204698" cy="1509823"/>
          </a:xfrm>
          <a:prstGeom prst="rect">
            <a:avLst/>
          </a:prstGeom>
          <a:solidFill>
            <a:srgbClr val="56B5B9"/>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endParaRPr lang="en-GB">
              <a:solidFill>
                <a:srgbClr val="56B5B9"/>
              </a:solidFill>
              <a:ea typeface="+mn-lt"/>
              <a:cs typeface="+mn-lt"/>
            </a:endParaRPr>
          </a:p>
        </p:txBody>
      </p:sp>
      <p:sp>
        <p:nvSpPr>
          <p:cNvPr id="5" name="Title 1">
            <a:extLst>
              <a:ext uri="{FF2B5EF4-FFF2-40B4-BE49-F238E27FC236}">
                <a16:creationId xmlns:a16="http://schemas.microsoft.com/office/drawing/2014/main" id="{FC2977C2-0882-44B0-B5F4-7CC0935CB1AA}"/>
              </a:ext>
            </a:extLst>
          </p:cNvPr>
          <p:cNvSpPr>
            <a:spLocks noGrp="1"/>
          </p:cNvSpPr>
          <p:nvPr>
            <p:ph type="title"/>
          </p:nvPr>
        </p:nvSpPr>
        <p:spPr>
          <a:xfrm>
            <a:off x="230094" y="1518995"/>
            <a:ext cx="10776572" cy="754187"/>
          </a:xfrm>
        </p:spPr>
        <p:txBody>
          <a:bodyPr>
            <a:normAutofit fontScale="90000"/>
          </a:bodyPr>
          <a:lstStyle/>
          <a:p>
            <a:r>
              <a:rPr lang="en-US" sz="3100" b="1" dirty="0">
                <a:solidFill>
                  <a:schemeClr val="bg1"/>
                </a:solidFill>
                <a:latin typeface="Arial Rounded MT Bold" panose="020F0704030504030204" pitchFamily="34" charset="0"/>
              </a:rPr>
              <a:t>Impact: </a:t>
            </a:r>
            <a:r>
              <a:rPr lang="en-GB" sz="3100" b="1" dirty="0">
                <a:solidFill>
                  <a:schemeClr val="bg1"/>
                </a:solidFill>
                <a:latin typeface="Arial Rounded MT Bold" panose="020F0704030504030204" pitchFamily="34" charset="0"/>
              </a:rPr>
              <a:t>Improved Mental Health </a:t>
            </a:r>
            <a:br>
              <a:rPr lang="en-GB" sz="3100" b="1" dirty="0">
                <a:solidFill>
                  <a:schemeClr val="bg1"/>
                </a:solidFill>
                <a:latin typeface="Arial Rounded MT Bold" panose="020F0704030504030204" pitchFamily="34" charset="0"/>
              </a:rPr>
            </a:br>
            <a:r>
              <a:rPr lang="en-GB" sz="3100" b="1" dirty="0">
                <a:solidFill>
                  <a:schemeClr val="bg1"/>
                </a:solidFill>
                <a:latin typeface="Arial Rounded MT Bold" panose="020F0704030504030204" pitchFamily="34" charset="0"/>
              </a:rPr>
              <a:t>and Emotional Wellbeing</a:t>
            </a:r>
            <a:br>
              <a:rPr lang="en-GB" sz="8000" b="1" dirty="0">
                <a:solidFill>
                  <a:schemeClr val="bg1"/>
                </a:solidFill>
                <a:latin typeface="Arial Rounded MT Bold" panose="020F0704030504030204" pitchFamily="34" charset="0"/>
              </a:rPr>
            </a:br>
            <a:endParaRPr lang="en-GB" sz="8000" b="1" dirty="0">
              <a:solidFill>
                <a:schemeClr val="bg1"/>
              </a:solidFill>
              <a:latin typeface="Arial Rounded MT Bold" panose="020F0704030504030204" pitchFamily="34" charset="0"/>
            </a:endParaRPr>
          </a:p>
        </p:txBody>
      </p:sp>
      <p:sp>
        <p:nvSpPr>
          <p:cNvPr id="14" name="TextBox 13">
            <a:extLst>
              <a:ext uri="{FF2B5EF4-FFF2-40B4-BE49-F238E27FC236}">
                <a16:creationId xmlns:a16="http://schemas.microsoft.com/office/drawing/2014/main" id="{A584243B-8CFF-4101-9BCE-272E8B5A4B0D}"/>
              </a:ext>
            </a:extLst>
          </p:cNvPr>
          <p:cNvSpPr txBox="1"/>
          <p:nvPr/>
        </p:nvSpPr>
        <p:spPr>
          <a:xfrm>
            <a:off x="3092707" y="1816492"/>
            <a:ext cx="4624141" cy="5041508"/>
          </a:xfrm>
          <a:prstGeom prst="rect">
            <a:avLst/>
          </a:prstGeom>
          <a:noFill/>
        </p:spPr>
        <p:txBody>
          <a:bodyPr wrap="square">
            <a:spAutoFit/>
          </a:bodyPr>
          <a:lstStyle/>
          <a:p>
            <a:pPr>
              <a:lnSpc>
                <a:spcPct val="115000"/>
              </a:lnSpc>
              <a:spcAft>
                <a:spcPts val="800"/>
              </a:spcAft>
              <a:tabLst>
                <a:tab pos="1266825" algn="l"/>
              </a:tabLst>
            </a:pPr>
            <a:r>
              <a:rPr lang="en-GB" sz="1600" dirty="0">
                <a:effectLst/>
                <a:latin typeface="Arial" panose="020B0604020202020204" pitchFamily="34" charset="0"/>
                <a:ea typeface="Calibri" panose="020F0502020204030204" pitchFamily="34" charset="0"/>
                <a:cs typeface="Arial" panose="020B0604020202020204" pitchFamily="34" charset="0"/>
              </a:rPr>
              <a:t>Being able to live more independent and autonomous lives, has </a:t>
            </a:r>
            <a:r>
              <a:rPr lang="en-GB" sz="1600" dirty="0">
                <a:latin typeface="Arial" panose="020B0604020202020204" pitchFamily="34" charset="0"/>
                <a:ea typeface="Calibri" panose="020F0502020204030204" pitchFamily="34" charset="0"/>
                <a:cs typeface="Arial" panose="020B0604020202020204" pitchFamily="34" charset="0"/>
              </a:rPr>
              <a:t>improved the mental and emotional wellbeing of those we spoke to in year two. </a:t>
            </a:r>
          </a:p>
          <a:p>
            <a:pPr>
              <a:lnSpc>
                <a:spcPct val="115000"/>
              </a:lnSpc>
              <a:spcAft>
                <a:spcPts val="800"/>
              </a:spcAft>
              <a:tabLst>
                <a:tab pos="1266825" algn="l"/>
              </a:tabLst>
            </a:pPr>
            <a:endParaRPr lang="en-GB" sz="1600" dirty="0">
              <a:latin typeface="Arial" panose="020B0604020202020204" pitchFamily="34" charset="0"/>
              <a:ea typeface="Calibri" panose="020F0502020204030204" pitchFamily="34" charset="0"/>
              <a:cs typeface="Arial" panose="020B0604020202020204" pitchFamily="34" charset="0"/>
            </a:endParaRPr>
          </a:p>
          <a:p>
            <a:pPr>
              <a:lnSpc>
                <a:spcPct val="115000"/>
              </a:lnSpc>
              <a:spcAft>
                <a:spcPts val="800"/>
              </a:spcAft>
              <a:tabLst>
                <a:tab pos="1266825" algn="l"/>
              </a:tabLst>
            </a:pPr>
            <a:r>
              <a:rPr lang="en-GB" sz="1600" dirty="0">
                <a:latin typeface="Arial" panose="020B0604020202020204" pitchFamily="34" charset="0"/>
                <a:ea typeface="Calibri" panose="020F0502020204030204" pitchFamily="34" charset="0"/>
                <a:cs typeface="Arial" panose="020B0604020202020204" pitchFamily="34" charset="0"/>
              </a:rPr>
              <a:t>We heard that t</a:t>
            </a:r>
            <a:r>
              <a:rPr lang="en-GB" sz="1600" dirty="0">
                <a:effectLst/>
                <a:latin typeface="Arial" panose="020B0604020202020204" pitchFamily="34" charset="0"/>
                <a:ea typeface="Calibri" panose="020F0502020204030204" pitchFamily="34" charset="0"/>
                <a:cs typeface="Arial" panose="020B0604020202020204" pitchFamily="34" charset="0"/>
              </a:rPr>
              <a:t>he shift from living in shared or restrictive environments to their own homes, personalised to their </a:t>
            </a:r>
            <a:r>
              <a:rPr lang="en-GB" sz="1600" dirty="0">
                <a:latin typeface="Arial" panose="020B0604020202020204" pitchFamily="34" charset="0"/>
                <a:ea typeface="Calibri" panose="020F0502020204030204" pitchFamily="34" charset="0"/>
                <a:cs typeface="Arial" panose="020B0604020202020204" pitchFamily="34" charset="0"/>
              </a:rPr>
              <a:t>choices and needs, with support they have chosen supporting them on days and times that work for them, </a:t>
            </a:r>
            <a:r>
              <a:rPr lang="en-GB" sz="1600" dirty="0">
                <a:effectLst/>
                <a:latin typeface="Arial" panose="020B0604020202020204" pitchFamily="34" charset="0"/>
                <a:ea typeface="Calibri" panose="020F0502020204030204" pitchFamily="34" charset="0"/>
                <a:cs typeface="Arial" panose="020B0604020202020204" pitchFamily="34" charset="0"/>
              </a:rPr>
              <a:t>has reduced stress and anxiety for many of those we spoke to. </a:t>
            </a:r>
          </a:p>
          <a:p>
            <a:pPr>
              <a:lnSpc>
                <a:spcPct val="115000"/>
              </a:lnSpc>
              <a:spcAft>
                <a:spcPts val="800"/>
              </a:spcAft>
              <a:tabLst>
                <a:tab pos="1266825" algn="l"/>
              </a:tabLst>
            </a:pPr>
            <a:r>
              <a:rPr lang="en-GB" sz="1600" dirty="0">
                <a:latin typeface="Arial" panose="020B0604020202020204" pitchFamily="34" charset="0"/>
                <a:ea typeface="Calibri" panose="020F0502020204030204" pitchFamily="34" charset="0"/>
                <a:cs typeface="Arial" panose="020B0604020202020204" pitchFamily="34" charset="0"/>
              </a:rPr>
              <a:t>This bespoke approach has prevented placement failures, allowing individuals to thrive in stable environments of their choosing. </a:t>
            </a:r>
            <a:endParaRPr lang="en-GB" dirty="0">
              <a:latin typeface="Arial" panose="020B0604020202020204" pitchFamily="34" charset="0"/>
              <a:ea typeface="Calibri" panose="020F0502020204030204" pitchFamily="34" charset="0"/>
              <a:cs typeface="Arial" panose="020B0604020202020204" pitchFamily="34" charset="0"/>
            </a:endParaRPr>
          </a:p>
          <a:p>
            <a:pPr>
              <a:lnSpc>
                <a:spcPct val="115000"/>
              </a:lnSpc>
              <a:spcAft>
                <a:spcPts val="800"/>
              </a:spcAft>
              <a:tabLst>
                <a:tab pos="1266825" algn="l"/>
              </a:tabLst>
            </a:pPr>
            <a:endParaRPr lang="en-GB" sz="1800" dirty="0">
              <a:effectLst/>
              <a:latin typeface="Arial" panose="020B0604020202020204" pitchFamily="34" charset="0"/>
              <a:ea typeface="Calibri" panose="020F0502020204030204" pitchFamily="34" charset="0"/>
              <a:cs typeface="Arial" panose="020B0604020202020204" pitchFamily="34" charset="0"/>
            </a:endParaRPr>
          </a:p>
        </p:txBody>
      </p:sp>
      <p:pic>
        <p:nvPicPr>
          <p:cNvPr id="2" name="Picture 1" descr="A picture containing drawing, clock&#10;&#10;Description automatically generated">
            <a:extLst>
              <a:ext uri="{FF2B5EF4-FFF2-40B4-BE49-F238E27FC236}">
                <a16:creationId xmlns:a16="http://schemas.microsoft.com/office/drawing/2014/main" id="{8A39A916-7AC7-EB16-7E06-B5E3BAF92D19}"/>
              </a:ext>
            </a:extLst>
          </p:cNvPr>
          <p:cNvPicPr>
            <a:picLocks noChangeAspect="1"/>
          </p:cNvPicPr>
          <p:nvPr/>
        </p:nvPicPr>
        <p:blipFill rotWithShape="1">
          <a:blip r:embed="rId3">
            <a:extLst>
              <a:ext uri="{28A0092B-C50C-407E-A947-70E740481C1C}">
                <a14:useLocalDpi xmlns:a14="http://schemas.microsoft.com/office/drawing/2010/main" val="0"/>
              </a:ext>
            </a:extLst>
          </a:blip>
          <a:srcRect r="64118" b="19937"/>
          <a:stretch/>
        </p:blipFill>
        <p:spPr>
          <a:xfrm>
            <a:off x="11400500" y="6087703"/>
            <a:ext cx="766101" cy="743768"/>
          </a:xfrm>
          <a:prstGeom prst="rect">
            <a:avLst/>
          </a:prstGeom>
        </p:spPr>
      </p:pic>
      <p:sp>
        <p:nvSpPr>
          <p:cNvPr id="6" name="TextBox 5">
            <a:extLst>
              <a:ext uri="{FF2B5EF4-FFF2-40B4-BE49-F238E27FC236}">
                <a16:creationId xmlns:a16="http://schemas.microsoft.com/office/drawing/2014/main" id="{6850C5AA-60EE-9DFB-F2A0-5A374FAF5BA0}"/>
              </a:ext>
            </a:extLst>
          </p:cNvPr>
          <p:cNvSpPr txBox="1"/>
          <p:nvPr/>
        </p:nvSpPr>
        <p:spPr>
          <a:xfrm>
            <a:off x="10134797" y="382617"/>
            <a:ext cx="1743739" cy="923330"/>
          </a:xfrm>
          <a:prstGeom prst="rect">
            <a:avLst/>
          </a:prstGeom>
          <a:noFill/>
        </p:spPr>
        <p:txBody>
          <a:bodyPr wrap="square" rtlCol="0">
            <a:spAutoFit/>
          </a:bodyPr>
          <a:lstStyle/>
          <a:p>
            <a:r>
              <a:rPr lang="en-GB" dirty="0">
                <a:solidFill>
                  <a:schemeClr val="bg1"/>
                </a:solidFill>
                <a:latin typeface="Arial Nova Light"/>
                <a:cs typeface="Calibri Light"/>
              </a:rPr>
              <a:t>Wellbeing &amp; independence</a:t>
            </a:r>
          </a:p>
          <a:p>
            <a:endParaRPr lang="en-GB" dirty="0"/>
          </a:p>
        </p:txBody>
      </p:sp>
      <p:pic>
        <p:nvPicPr>
          <p:cNvPr id="7" name="Picture 3230">
            <a:extLst>
              <a:ext uri="{FF2B5EF4-FFF2-40B4-BE49-F238E27FC236}">
                <a16:creationId xmlns:a16="http://schemas.microsoft.com/office/drawing/2014/main" id="{BFF41A56-7244-7837-E75A-E85205B99990}"/>
              </a:ext>
              <a:ext uri="{C183D7F6-B498-43B3-948B-1728B52AA6E4}">
                <adec:decorative xmlns:adec="http://schemas.microsoft.com/office/drawing/2017/decorative" val="1"/>
              </a:ext>
            </a:extLst>
          </p:cNvPr>
          <p:cNvPicPr>
            <a:picLocks noChangeAspect="1"/>
          </p:cNvPicPr>
          <p:nvPr/>
        </p:nvPicPr>
        <p:blipFill>
          <a:blip r:embed="rId4"/>
          <a:stretch>
            <a:fillRect/>
          </a:stretch>
        </p:blipFill>
        <p:spPr>
          <a:xfrm>
            <a:off x="9527739" y="499004"/>
            <a:ext cx="478973" cy="443593"/>
          </a:xfrm>
          <a:prstGeom prst="rect">
            <a:avLst/>
          </a:prstGeom>
        </p:spPr>
      </p:pic>
      <p:sp>
        <p:nvSpPr>
          <p:cNvPr id="3" name="Speech Bubble: Rectangle with Corners Rounded 2">
            <a:extLst>
              <a:ext uri="{FF2B5EF4-FFF2-40B4-BE49-F238E27FC236}">
                <a16:creationId xmlns:a16="http://schemas.microsoft.com/office/drawing/2014/main" id="{4817A926-145D-276B-E26C-F0BAEF7F7118}"/>
              </a:ext>
            </a:extLst>
          </p:cNvPr>
          <p:cNvSpPr/>
          <p:nvPr/>
        </p:nvSpPr>
        <p:spPr>
          <a:xfrm>
            <a:off x="7815943" y="2601685"/>
            <a:ext cx="3967607" cy="2108667"/>
          </a:xfrm>
          <a:prstGeom prst="wedgeRoundRectCallout">
            <a:avLst>
              <a:gd name="adj1" fmla="val -43792"/>
              <a:gd name="adj2" fmla="val 82500"/>
              <a:gd name="adj3" fmla="val 16667"/>
            </a:avLst>
          </a:prstGeom>
          <a:solidFill>
            <a:srgbClr val="BBE1E3"/>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i="1" dirty="0">
                <a:solidFill>
                  <a:schemeClr val="tx1"/>
                </a:solidFill>
              </a:rPr>
              <a:t>“Baking helps me destress. Having my own kitchen has been good…I can go in and cook when I want.</a:t>
            </a:r>
            <a:r>
              <a:rPr lang="en-US" i="1" dirty="0">
                <a:solidFill>
                  <a:schemeClr val="tx1"/>
                </a:solidFill>
              </a:rPr>
              <a:t>” </a:t>
            </a:r>
          </a:p>
          <a:p>
            <a:pPr algn="ctr"/>
            <a:r>
              <a:rPr lang="en-US" dirty="0">
                <a:solidFill>
                  <a:schemeClr val="tx1"/>
                </a:solidFill>
              </a:rPr>
              <a:t>(Individual).   </a:t>
            </a:r>
            <a:endParaRPr lang="en-GB" dirty="0">
              <a:solidFill>
                <a:schemeClr val="tx1"/>
              </a:solidFill>
            </a:endParaRPr>
          </a:p>
        </p:txBody>
      </p:sp>
      <p:pic>
        <p:nvPicPr>
          <p:cNvPr id="9" name="Picture 8">
            <a:extLst>
              <a:ext uri="{FF2B5EF4-FFF2-40B4-BE49-F238E27FC236}">
                <a16:creationId xmlns:a16="http://schemas.microsoft.com/office/drawing/2014/main" id="{752B2E2E-A5E5-2DDD-20E4-DFD66AA9CC51}"/>
              </a:ext>
            </a:extLst>
          </p:cNvPr>
          <p:cNvPicPr>
            <a:picLocks noChangeAspect="1"/>
          </p:cNvPicPr>
          <p:nvPr/>
        </p:nvPicPr>
        <p:blipFill>
          <a:blip r:embed="rId5"/>
          <a:stretch>
            <a:fillRect/>
          </a:stretch>
        </p:blipFill>
        <p:spPr>
          <a:xfrm>
            <a:off x="0" y="2710295"/>
            <a:ext cx="3031671" cy="3031671"/>
          </a:xfrm>
          <a:prstGeom prst="rect">
            <a:avLst/>
          </a:prstGeom>
        </p:spPr>
      </p:pic>
    </p:spTree>
    <p:extLst>
      <p:ext uri="{BB962C8B-B14F-4D97-AF65-F5344CB8AC3E}">
        <p14:creationId xmlns:p14="http://schemas.microsoft.com/office/powerpoint/2010/main" val="3394842519"/>
      </p:ext>
    </p:extLst>
  </p:cSld>
  <p:clrMapOvr>
    <a:masterClrMapping/>
  </p:clrMapOvr>
  <p:extLst>
    <p:ext uri="{6950BFC3-D8DA-4A85-94F7-54DA5524770B}">
      <p188:commentRel xmlns:p188="http://schemas.microsoft.com/office/powerpoint/2018/8/main" r:id="rId2"/>
    </p:ext>
  </p:extLs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82E66176-F113-4F14-A0AD-0327DAFD30C3}"/>
              </a:ext>
            </a:extLst>
          </p:cNvPr>
          <p:cNvSpPr/>
          <p:nvPr/>
        </p:nvSpPr>
        <p:spPr>
          <a:xfrm>
            <a:off x="18478" y="-1763"/>
            <a:ext cx="12204698" cy="1509823"/>
          </a:xfrm>
          <a:prstGeom prst="rect">
            <a:avLst/>
          </a:prstGeom>
          <a:solidFill>
            <a:srgbClr val="56B5B9"/>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endParaRPr lang="en-GB" dirty="0">
              <a:solidFill>
                <a:srgbClr val="56B5B9"/>
              </a:solidFill>
              <a:ea typeface="+mn-lt"/>
              <a:cs typeface="+mn-lt"/>
            </a:endParaRPr>
          </a:p>
        </p:txBody>
      </p:sp>
      <p:sp>
        <p:nvSpPr>
          <p:cNvPr id="5" name="Title 1">
            <a:extLst>
              <a:ext uri="{FF2B5EF4-FFF2-40B4-BE49-F238E27FC236}">
                <a16:creationId xmlns:a16="http://schemas.microsoft.com/office/drawing/2014/main" id="{FC2977C2-0882-44B0-B5F4-7CC0935CB1AA}"/>
              </a:ext>
            </a:extLst>
          </p:cNvPr>
          <p:cNvSpPr>
            <a:spLocks noGrp="1"/>
          </p:cNvSpPr>
          <p:nvPr>
            <p:ph type="title"/>
          </p:nvPr>
        </p:nvSpPr>
        <p:spPr>
          <a:xfrm>
            <a:off x="129619" y="2553926"/>
            <a:ext cx="10776572" cy="754187"/>
          </a:xfrm>
        </p:spPr>
        <p:txBody>
          <a:bodyPr>
            <a:normAutofit fontScale="90000"/>
          </a:bodyPr>
          <a:lstStyle/>
          <a:p>
            <a:r>
              <a:rPr lang="en-US" sz="4000" b="1" dirty="0">
                <a:solidFill>
                  <a:schemeClr val="bg1"/>
                </a:solidFill>
                <a:latin typeface="Arial Rounded MT Bold" panose="020F0704030504030204" pitchFamily="34" charset="0"/>
              </a:rPr>
              <a:t>Impact: </a:t>
            </a:r>
            <a:r>
              <a:rPr lang="en-US" sz="4000" dirty="0">
                <a:solidFill>
                  <a:schemeClr val="accent2">
                    <a:lumMod val="75000"/>
                  </a:schemeClr>
                </a:solidFill>
                <a:latin typeface="Arial Rounded MT Bold" panose="020F0704030504030204" pitchFamily="34" charset="0"/>
              </a:rPr>
              <a:t>“</a:t>
            </a:r>
            <a:r>
              <a:rPr lang="en-US" sz="4000" i="1" dirty="0">
                <a:solidFill>
                  <a:schemeClr val="accent2">
                    <a:lumMod val="75000"/>
                  </a:schemeClr>
                </a:solidFill>
                <a:latin typeface="Arial Rounded MT Bold" panose="020F0704030504030204" pitchFamily="34" charset="0"/>
              </a:rPr>
              <a:t>…it’s so much more than Care Act minimum standards.”</a:t>
            </a:r>
            <a:br>
              <a:rPr lang="en-US" sz="4000" dirty="0">
                <a:solidFill>
                  <a:schemeClr val="accent2">
                    <a:lumMod val="60000"/>
                    <a:lumOff val="40000"/>
                  </a:schemeClr>
                </a:solidFill>
                <a:latin typeface="Arial Rounded MT Bold" panose="020F0704030504030204" pitchFamily="34" charset="0"/>
              </a:rPr>
            </a:br>
            <a:br>
              <a:rPr lang="en-GB" sz="8000" dirty="0">
                <a:solidFill>
                  <a:schemeClr val="accent2">
                    <a:lumMod val="60000"/>
                    <a:lumOff val="40000"/>
                  </a:schemeClr>
                </a:solidFill>
                <a:latin typeface="Arial Rounded MT Bold" panose="020F0704030504030204" pitchFamily="34" charset="0"/>
              </a:rPr>
            </a:br>
            <a:endParaRPr lang="en-GB" sz="8000" b="1" dirty="0">
              <a:solidFill>
                <a:schemeClr val="bg1"/>
              </a:solidFill>
              <a:latin typeface="Arial Rounded MT Bold" panose="020F0704030504030204" pitchFamily="34" charset="0"/>
            </a:endParaRPr>
          </a:p>
        </p:txBody>
      </p:sp>
      <p:sp>
        <p:nvSpPr>
          <p:cNvPr id="14" name="TextBox 13">
            <a:extLst>
              <a:ext uri="{FF2B5EF4-FFF2-40B4-BE49-F238E27FC236}">
                <a16:creationId xmlns:a16="http://schemas.microsoft.com/office/drawing/2014/main" id="{A584243B-8CFF-4101-9BCE-272E8B5A4B0D}"/>
              </a:ext>
            </a:extLst>
          </p:cNvPr>
          <p:cNvSpPr txBox="1"/>
          <p:nvPr/>
        </p:nvSpPr>
        <p:spPr>
          <a:xfrm>
            <a:off x="2335641" y="1849812"/>
            <a:ext cx="4740609" cy="4425122"/>
          </a:xfrm>
          <a:prstGeom prst="rect">
            <a:avLst/>
          </a:prstGeom>
          <a:noFill/>
        </p:spPr>
        <p:txBody>
          <a:bodyPr wrap="square">
            <a:spAutoFit/>
          </a:bodyPr>
          <a:lstStyle/>
          <a:p>
            <a:pPr>
              <a:lnSpc>
                <a:spcPct val="107000"/>
              </a:lnSpc>
              <a:spcAft>
                <a:spcPts val="800"/>
              </a:spcAft>
              <a:tabLst>
                <a:tab pos="1466850" algn="l"/>
              </a:tabLst>
            </a:pPr>
            <a:r>
              <a:rPr lang="en-GB" dirty="0">
                <a:latin typeface="Arial" panose="020B0604020202020204" pitchFamily="34" charset="0"/>
                <a:cs typeface="Arial" panose="020B0604020202020204" pitchFamily="34" charset="0"/>
              </a:rPr>
              <a:t>Both Small Support Providers established in Leeds as part of the Pilot, have developed person-led recruitment strategies which has led to long-term staff consistency.  </a:t>
            </a:r>
          </a:p>
          <a:p>
            <a:pPr>
              <a:lnSpc>
                <a:spcPct val="107000"/>
              </a:lnSpc>
              <a:spcAft>
                <a:spcPts val="800"/>
              </a:spcAft>
              <a:tabLst>
                <a:tab pos="1466850" algn="l"/>
              </a:tabLst>
            </a:pPr>
            <a:r>
              <a:rPr lang="en-GB" dirty="0">
                <a:latin typeface="Arial" panose="020B0604020202020204" pitchFamily="34" charset="0"/>
                <a:cs typeface="Arial" panose="020B0604020202020204" pitchFamily="34" charset="0"/>
              </a:rPr>
              <a:t>Neither Provider uses agency staff, relying instead on their own ability to cover any absences when needed. </a:t>
            </a:r>
          </a:p>
          <a:p>
            <a:pPr>
              <a:lnSpc>
                <a:spcPct val="107000"/>
              </a:lnSpc>
              <a:spcAft>
                <a:spcPts val="800"/>
              </a:spcAft>
              <a:tabLst>
                <a:tab pos="1466850" algn="l"/>
              </a:tabLst>
            </a:pPr>
            <a:r>
              <a:rPr lang="en-GB" dirty="0">
                <a:latin typeface="Arial" panose="020B0604020202020204" pitchFamily="34" charset="0"/>
                <a:cs typeface="Arial" panose="020B0604020202020204" pitchFamily="34" charset="0"/>
              </a:rPr>
              <a:t>This approach to recruitment has not only ensured that individuals feel confident and comfortable expressing their needs and desires in relation to their support but has also built trust and stronger relationships between individuals and their support  teams.</a:t>
            </a:r>
          </a:p>
        </p:txBody>
      </p:sp>
      <p:pic>
        <p:nvPicPr>
          <p:cNvPr id="2" name="Picture 1" descr="A picture containing drawing, clock&#10;&#10;Description automatically generated">
            <a:extLst>
              <a:ext uri="{FF2B5EF4-FFF2-40B4-BE49-F238E27FC236}">
                <a16:creationId xmlns:a16="http://schemas.microsoft.com/office/drawing/2014/main" id="{FB755379-0B17-AB95-885B-5E445A066D6E}"/>
              </a:ext>
            </a:extLst>
          </p:cNvPr>
          <p:cNvPicPr>
            <a:picLocks noChangeAspect="1"/>
          </p:cNvPicPr>
          <p:nvPr/>
        </p:nvPicPr>
        <p:blipFill rotWithShape="1">
          <a:blip r:embed="rId3">
            <a:extLst>
              <a:ext uri="{28A0092B-C50C-407E-A947-70E740481C1C}">
                <a14:useLocalDpi xmlns:a14="http://schemas.microsoft.com/office/drawing/2010/main" val="0"/>
              </a:ext>
            </a:extLst>
          </a:blip>
          <a:srcRect r="64118" b="19937"/>
          <a:stretch/>
        </p:blipFill>
        <p:spPr>
          <a:xfrm>
            <a:off x="11400500" y="6087703"/>
            <a:ext cx="766101" cy="743768"/>
          </a:xfrm>
          <a:prstGeom prst="rect">
            <a:avLst/>
          </a:prstGeom>
        </p:spPr>
      </p:pic>
      <p:sp>
        <p:nvSpPr>
          <p:cNvPr id="13" name="Speech Bubble: Rectangle with Corners Rounded 12">
            <a:extLst>
              <a:ext uri="{FF2B5EF4-FFF2-40B4-BE49-F238E27FC236}">
                <a16:creationId xmlns:a16="http://schemas.microsoft.com/office/drawing/2014/main" id="{7203DE12-BB58-0B34-AFA1-6E3B7C7EA1FE}"/>
              </a:ext>
            </a:extLst>
          </p:cNvPr>
          <p:cNvSpPr/>
          <p:nvPr/>
        </p:nvSpPr>
        <p:spPr>
          <a:xfrm>
            <a:off x="7076250" y="4403465"/>
            <a:ext cx="4370734" cy="2133600"/>
          </a:xfrm>
          <a:prstGeom prst="wedgeRoundRectCallout">
            <a:avLst>
              <a:gd name="adj1" fmla="val -67743"/>
              <a:gd name="adj2" fmla="val 35672"/>
              <a:gd name="adj3" fmla="val 16667"/>
            </a:avLst>
          </a:prstGeom>
          <a:solidFill>
            <a:srgbClr val="BBE1E3"/>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nSpc>
                <a:spcPct val="150000"/>
              </a:lnSpc>
            </a:pPr>
            <a:r>
              <a:rPr lang="en-US" sz="1800" dirty="0">
                <a:solidFill>
                  <a:schemeClr val="tx1"/>
                </a:solidFill>
                <a:latin typeface="Arial" panose="020B0604020202020204" pitchFamily="34" charset="0"/>
                <a:cs typeface="Arial" panose="020B0604020202020204" pitchFamily="34" charset="0"/>
              </a:rPr>
              <a:t>“</a:t>
            </a:r>
            <a:r>
              <a:rPr lang="en-GB" sz="1800" i="1" dirty="0">
                <a:solidFill>
                  <a:schemeClr val="tx1"/>
                </a:solidFill>
                <a:latin typeface="Arial" panose="020B0604020202020204" pitchFamily="34" charset="0"/>
                <a:cs typeface="Arial" panose="020B0604020202020204" pitchFamily="34" charset="0"/>
              </a:rPr>
              <a:t>we can think no, we  want better than this…You know, they're OK, but they're standard and </a:t>
            </a:r>
            <a:r>
              <a:rPr lang="en-GB" sz="1800" i="1" dirty="0">
                <a:solidFill>
                  <a:schemeClr val="tx1"/>
                </a:solidFill>
                <a:highlight>
                  <a:srgbClr val="FFFF00"/>
                </a:highlight>
                <a:latin typeface="Arial" panose="020B0604020202020204" pitchFamily="34" charset="0"/>
                <a:cs typeface="Arial" panose="020B0604020202020204" pitchFamily="34" charset="0"/>
              </a:rPr>
              <a:t>we're looking for that the same </a:t>
            </a:r>
            <a:r>
              <a:rPr lang="en-GB" i="1" dirty="0">
                <a:solidFill>
                  <a:schemeClr val="tx1"/>
                </a:solidFill>
                <a:highlight>
                  <a:srgbClr val="FFFF00"/>
                </a:highlight>
                <a:latin typeface="Arial" panose="020B0604020202020204" pitchFamily="34" charset="0"/>
                <a:cs typeface="Arial" panose="020B0604020202020204" pitchFamily="34" charset="0"/>
              </a:rPr>
              <a:t>a</a:t>
            </a:r>
            <a:r>
              <a:rPr lang="en-GB" sz="1800" i="1" dirty="0">
                <a:solidFill>
                  <a:schemeClr val="tx1"/>
                </a:solidFill>
                <a:highlight>
                  <a:srgbClr val="FFFF00"/>
                </a:highlight>
                <a:latin typeface="Arial" panose="020B0604020202020204" pitchFamily="34" charset="0"/>
                <a:cs typeface="Arial" panose="020B0604020202020204" pitchFamily="34" charset="0"/>
              </a:rPr>
              <a:t>s us drive and passion.” </a:t>
            </a:r>
          </a:p>
          <a:p>
            <a:pPr>
              <a:lnSpc>
                <a:spcPct val="150000"/>
              </a:lnSpc>
            </a:pPr>
            <a:r>
              <a:rPr lang="en-US" dirty="0">
                <a:solidFill>
                  <a:schemeClr val="tx1"/>
                </a:solidFill>
                <a:latin typeface="Arial" panose="020B0604020202020204" pitchFamily="34" charset="0"/>
                <a:cs typeface="Arial" panose="020B0604020202020204" pitchFamily="34" charset="0"/>
              </a:rPr>
              <a:t>(Small Support Provider</a:t>
            </a:r>
            <a:r>
              <a:rPr lang="en-US" sz="1800" dirty="0">
                <a:solidFill>
                  <a:schemeClr val="tx1"/>
                </a:solidFill>
                <a:latin typeface="Arial" panose="020B0604020202020204" pitchFamily="34" charset="0"/>
                <a:cs typeface="Arial" panose="020B0604020202020204" pitchFamily="34" charset="0"/>
              </a:rPr>
              <a:t>).</a:t>
            </a:r>
          </a:p>
        </p:txBody>
      </p:sp>
      <p:sp>
        <p:nvSpPr>
          <p:cNvPr id="17" name="TextBox 16">
            <a:extLst>
              <a:ext uri="{FF2B5EF4-FFF2-40B4-BE49-F238E27FC236}">
                <a16:creationId xmlns:a16="http://schemas.microsoft.com/office/drawing/2014/main" id="{375B6C7D-C601-3ECB-F4B2-284CE5DA0BC2}"/>
              </a:ext>
            </a:extLst>
          </p:cNvPr>
          <p:cNvSpPr txBox="1"/>
          <p:nvPr/>
        </p:nvSpPr>
        <p:spPr>
          <a:xfrm>
            <a:off x="10674921" y="256082"/>
            <a:ext cx="1498601" cy="1477328"/>
          </a:xfrm>
          <a:prstGeom prst="rect">
            <a:avLst/>
          </a:prstGeom>
          <a:noFill/>
        </p:spPr>
        <p:txBody>
          <a:bodyPr wrap="square" rtlCol="0">
            <a:spAutoFit/>
          </a:bodyPr>
          <a:lstStyle/>
          <a:p>
            <a:r>
              <a:rPr lang="en-US" dirty="0">
                <a:solidFill>
                  <a:schemeClr val="bg1"/>
                </a:solidFill>
                <a:latin typeface="Arial Nova Light" panose="020B0304020202020204" pitchFamily="34" charset="0"/>
              </a:rPr>
              <a:t>Flexible &amp; integrated care &amp; support</a:t>
            </a:r>
            <a:endParaRPr lang="en-GB" dirty="0">
              <a:solidFill>
                <a:schemeClr val="bg1"/>
              </a:solidFill>
            </a:endParaRPr>
          </a:p>
          <a:p>
            <a:endParaRPr lang="en-GB" dirty="0"/>
          </a:p>
        </p:txBody>
      </p:sp>
      <p:pic>
        <p:nvPicPr>
          <p:cNvPr id="18" name="Graphic 17" descr="Watering Plant with solid fill">
            <a:extLst>
              <a:ext uri="{FF2B5EF4-FFF2-40B4-BE49-F238E27FC236}">
                <a16:creationId xmlns:a16="http://schemas.microsoft.com/office/drawing/2014/main" id="{CDAD8313-6DAB-9EF0-AACD-E970154B56CC}"/>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9903470" y="476488"/>
            <a:ext cx="553320" cy="553320"/>
          </a:xfrm>
          <a:prstGeom prst="rect">
            <a:avLst/>
          </a:prstGeom>
        </p:spPr>
      </p:pic>
      <p:pic>
        <p:nvPicPr>
          <p:cNvPr id="20" name="Picture 19">
            <a:extLst>
              <a:ext uri="{FF2B5EF4-FFF2-40B4-BE49-F238E27FC236}">
                <a16:creationId xmlns:a16="http://schemas.microsoft.com/office/drawing/2014/main" id="{9F1B17CD-246D-7C25-5EFF-165C9E23D945}"/>
              </a:ext>
            </a:extLst>
          </p:cNvPr>
          <p:cNvPicPr>
            <a:picLocks noChangeAspect="1"/>
          </p:cNvPicPr>
          <p:nvPr/>
        </p:nvPicPr>
        <p:blipFill>
          <a:blip r:embed="rId6"/>
          <a:stretch>
            <a:fillRect/>
          </a:stretch>
        </p:blipFill>
        <p:spPr>
          <a:xfrm>
            <a:off x="134309" y="3233252"/>
            <a:ext cx="2237013" cy="2237013"/>
          </a:xfrm>
          <a:prstGeom prst="rect">
            <a:avLst/>
          </a:prstGeom>
        </p:spPr>
      </p:pic>
      <p:sp>
        <p:nvSpPr>
          <p:cNvPr id="3" name="Speech Bubble: Rectangle with Corners Rounded 2">
            <a:extLst>
              <a:ext uri="{FF2B5EF4-FFF2-40B4-BE49-F238E27FC236}">
                <a16:creationId xmlns:a16="http://schemas.microsoft.com/office/drawing/2014/main" id="{BA493C70-F1F0-09E6-0179-0F7FA60B404F}"/>
              </a:ext>
            </a:extLst>
          </p:cNvPr>
          <p:cNvSpPr/>
          <p:nvPr/>
        </p:nvSpPr>
        <p:spPr>
          <a:xfrm>
            <a:off x="7114939" y="1472394"/>
            <a:ext cx="4947442" cy="2471634"/>
          </a:xfrm>
          <a:prstGeom prst="wedgeRoundRectCallout">
            <a:avLst>
              <a:gd name="adj1" fmla="val -51334"/>
              <a:gd name="adj2" fmla="val 68574"/>
              <a:gd name="adj3" fmla="val 16667"/>
            </a:avLst>
          </a:prstGeom>
          <a:solidFill>
            <a:schemeClr val="accent4">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a:t>
            </a:r>
            <a:r>
              <a:rPr lang="en-US" i="1" dirty="0">
                <a:solidFill>
                  <a:schemeClr val="tx1"/>
                </a:solidFill>
              </a:rPr>
              <a:t>The support </a:t>
            </a:r>
            <a:r>
              <a:rPr lang="en-US" dirty="0">
                <a:solidFill>
                  <a:schemeClr val="tx1"/>
                </a:solidFill>
              </a:rPr>
              <a:t>[they] </a:t>
            </a:r>
            <a:r>
              <a:rPr lang="en-US" i="1" dirty="0">
                <a:solidFill>
                  <a:schemeClr val="tx1"/>
                </a:solidFill>
              </a:rPr>
              <a:t>have now…well they haven’t had it like this before…doing the recruitment means they now have people for different things they want to do in life… things that wouldn’t have been picked up…it’s so much more than Care Act minimum standards…”  </a:t>
            </a:r>
            <a:r>
              <a:rPr lang="en-US" dirty="0">
                <a:solidFill>
                  <a:schemeClr val="tx1"/>
                </a:solidFill>
              </a:rPr>
              <a:t>(Social Worker). </a:t>
            </a:r>
            <a:endParaRPr lang="en-GB" dirty="0">
              <a:solidFill>
                <a:schemeClr val="tx1"/>
              </a:solidFill>
            </a:endParaRPr>
          </a:p>
        </p:txBody>
      </p:sp>
    </p:spTree>
    <p:extLst>
      <p:ext uri="{BB962C8B-B14F-4D97-AF65-F5344CB8AC3E}">
        <p14:creationId xmlns:p14="http://schemas.microsoft.com/office/powerpoint/2010/main" val="3923915244"/>
      </p:ext>
    </p:extLst>
  </p:cSld>
  <p:clrMapOvr>
    <a:masterClrMapping/>
  </p:clrMapOvr>
  <p:extLst>
    <p:ext uri="{6950BFC3-D8DA-4A85-94F7-54DA5524770B}">
      <p188:commentRel xmlns:p188="http://schemas.microsoft.com/office/powerpoint/2018/8/main" r:id="rId2"/>
    </p:ext>
  </p:extLs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82E66176-F113-4F14-A0AD-0327DAFD30C3}"/>
              </a:ext>
            </a:extLst>
          </p:cNvPr>
          <p:cNvSpPr/>
          <p:nvPr/>
        </p:nvSpPr>
        <p:spPr>
          <a:xfrm>
            <a:off x="-12698" y="0"/>
            <a:ext cx="12204698" cy="1509823"/>
          </a:xfrm>
          <a:prstGeom prst="rect">
            <a:avLst/>
          </a:prstGeom>
          <a:solidFill>
            <a:srgbClr val="56B5B9"/>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endParaRPr lang="en-GB">
              <a:solidFill>
                <a:srgbClr val="56B5B9"/>
              </a:solidFill>
              <a:ea typeface="+mn-lt"/>
              <a:cs typeface="+mn-lt"/>
            </a:endParaRPr>
          </a:p>
        </p:txBody>
      </p:sp>
      <p:sp>
        <p:nvSpPr>
          <p:cNvPr id="5" name="Title 1">
            <a:extLst>
              <a:ext uri="{FF2B5EF4-FFF2-40B4-BE49-F238E27FC236}">
                <a16:creationId xmlns:a16="http://schemas.microsoft.com/office/drawing/2014/main" id="{FC2977C2-0882-44B0-B5F4-7CC0935CB1AA}"/>
              </a:ext>
            </a:extLst>
          </p:cNvPr>
          <p:cNvSpPr>
            <a:spLocks noGrp="1"/>
          </p:cNvSpPr>
          <p:nvPr>
            <p:ph type="title"/>
          </p:nvPr>
        </p:nvSpPr>
        <p:spPr>
          <a:xfrm>
            <a:off x="167579" y="1544413"/>
            <a:ext cx="10776572" cy="754187"/>
          </a:xfrm>
        </p:spPr>
        <p:txBody>
          <a:bodyPr>
            <a:normAutofit fontScale="90000"/>
          </a:bodyPr>
          <a:lstStyle/>
          <a:p>
            <a:r>
              <a:rPr lang="en-US" sz="4000" b="1" dirty="0">
                <a:solidFill>
                  <a:schemeClr val="bg1"/>
                </a:solidFill>
                <a:latin typeface="Arial Rounded MT Bold" panose="020F0704030504030204" pitchFamily="34" charset="0"/>
              </a:rPr>
              <a:t>Impact: </a:t>
            </a:r>
            <a:r>
              <a:rPr lang="en-US" sz="4000" dirty="0">
                <a:solidFill>
                  <a:schemeClr val="accent2">
                    <a:lumMod val="60000"/>
                    <a:lumOff val="40000"/>
                  </a:schemeClr>
                </a:solidFill>
                <a:latin typeface="Arial Rounded MT Bold" panose="020F0704030504030204" pitchFamily="34" charset="0"/>
              </a:rPr>
              <a:t>“</a:t>
            </a:r>
            <a:r>
              <a:rPr lang="en-US" sz="4000" i="1" dirty="0">
                <a:solidFill>
                  <a:schemeClr val="accent2">
                    <a:lumMod val="60000"/>
                    <a:lumOff val="40000"/>
                  </a:schemeClr>
                </a:solidFill>
                <a:latin typeface="Arial Rounded MT Bold" panose="020F0704030504030204" pitchFamily="34" charset="0"/>
              </a:rPr>
              <a:t>The feeling of connecting…and reconnecting.”</a:t>
            </a:r>
            <a:br>
              <a:rPr lang="en-GB" sz="8000" dirty="0">
                <a:solidFill>
                  <a:schemeClr val="accent2">
                    <a:lumMod val="60000"/>
                    <a:lumOff val="40000"/>
                  </a:schemeClr>
                </a:solidFill>
                <a:latin typeface="Arial Rounded MT Bold" panose="020F0704030504030204" pitchFamily="34" charset="0"/>
              </a:rPr>
            </a:br>
            <a:endParaRPr lang="en-GB" sz="8000" b="1" dirty="0">
              <a:solidFill>
                <a:schemeClr val="bg1"/>
              </a:solidFill>
              <a:latin typeface="Arial Rounded MT Bold" panose="020F0704030504030204" pitchFamily="34" charset="0"/>
            </a:endParaRPr>
          </a:p>
        </p:txBody>
      </p:sp>
      <p:pic>
        <p:nvPicPr>
          <p:cNvPr id="2" name="Picture 1" descr="A picture containing drawing, clock&#10;&#10;Description automatically generated">
            <a:extLst>
              <a:ext uri="{FF2B5EF4-FFF2-40B4-BE49-F238E27FC236}">
                <a16:creationId xmlns:a16="http://schemas.microsoft.com/office/drawing/2014/main" id="{FB755379-0B17-AB95-885B-5E445A066D6E}"/>
              </a:ext>
            </a:extLst>
          </p:cNvPr>
          <p:cNvPicPr>
            <a:picLocks noChangeAspect="1"/>
          </p:cNvPicPr>
          <p:nvPr/>
        </p:nvPicPr>
        <p:blipFill rotWithShape="1">
          <a:blip r:embed="rId2">
            <a:extLst>
              <a:ext uri="{28A0092B-C50C-407E-A947-70E740481C1C}">
                <a14:useLocalDpi xmlns:a14="http://schemas.microsoft.com/office/drawing/2010/main" val="0"/>
              </a:ext>
            </a:extLst>
          </a:blip>
          <a:srcRect r="64118" b="19937"/>
          <a:stretch/>
        </p:blipFill>
        <p:spPr>
          <a:xfrm>
            <a:off x="11400500" y="6087703"/>
            <a:ext cx="766101" cy="743768"/>
          </a:xfrm>
          <a:prstGeom prst="rect">
            <a:avLst/>
          </a:prstGeom>
        </p:spPr>
      </p:pic>
      <p:pic>
        <p:nvPicPr>
          <p:cNvPr id="3" name="Picture 2" descr="Map local">
            <a:extLst>
              <a:ext uri="{FF2B5EF4-FFF2-40B4-BE49-F238E27FC236}">
                <a16:creationId xmlns:a16="http://schemas.microsoft.com/office/drawing/2014/main" id="{BC0A2C3B-2056-C8A7-1C66-CB062428B1F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8396" y="2925843"/>
            <a:ext cx="2163233" cy="2163233"/>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a:extLst>
              <a:ext uri="{FF2B5EF4-FFF2-40B4-BE49-F238E27FC236}">
                <a16:creationId xmlns:a16="http://schemas.microsoft.com/office/drawing/2014/main" id="{19BB70CD-774D-3990-1D3D-44E2A160593F}"/>
              </a:ext>
            </a:extLst>
          </p:cNvPr>
          <p:cNvSpPr txBox="1"/>
          <p:nvPr/>
        </p:nvSpPr>
        <p:spPr>
          <a:xfrm>
            <a:off x="2531089" y="2044416"/>
            <a:ext cx="4463016" cy="3671903"/>
          </a:xfrm>
          <a:prstGeom prst="rect">
            <a:avLst/>
          </a:prstGeom>
          <a:noFill/>
        </p:spPr>
        <p:txBody>
          <a:bodyPr wrap="square">
            <a:spAutoFit/>
          </a:bodyPr>
          <a:lstStyle/>
          <a:p>
            <a:pPr>
              <a:lnSpc>
                <a:spcPct val="115000"/>
              </a:lnSpc>
              <a:spcAft>
                <a:spcPts val="800"/>
              </a:spcAft>
              <a:tabLst>
                <a:tab pos="1266825" algn="l"/>
              </a:tabLst>
            </a:pPr>
            <a:r>
              <a:rPr lang="en-US" dirty="0">
                <a:latin typeface="Arial" panose="020B0604020202020204" pitchFamily="34" charset="0"/>
                <a:ea typeface="Calibri" panose="020F0502020204030204" pitchFamily="34" charset="0"/>
                <a:cs typeface="Arial" panose="020B0604020202020204" pitchFamily="34" charset="0"/>
              </a:rPr>
              <a:t>Most people we spoke to were living in an area that was close to people that matter to them. They also told us that they felt connected to their local communities with </a:t>
            </a:r>
            <a:r>
              <a:rPr lang="en-US" b="1" dirty="0">
                <a:latin typeface="Arial" panose="020B0604020202020204" pitchFamily="34" charset="0"/>
                <a:ea typeface="Calibri" panose="020F0502020204030204" pitchFamily="34" charset="0"/>
                <a:cs typeface="Arial" panose="020B0604020202020204" pitchFamily="34" charset="0"/>
              </a:rPr>
              <a:t>most people knowing their neighbours and </a:t>
            </a:r>
            <a:r>
              <a:rPr lang="en-US" sz="1800" b="1" dirty="0">
                <a:effectLst/>
                <a:latin typeface="Arial" panose="020B0604020202020204" pitchFamily="34" charset="0"/>
                <a:ea typeface="Calibri" panose="020F0502020204030204" pitchFamily="34" charset="0"/>
                <a:cs typeface="Arial" panose="020B0604020202020204" pitchFamily="34" charset="0"/>
              </a:rPr>
              <a:t>involved in their communities</a:t>
            </a:r>
            <a:r>
              <a:rPr lang="en-US" sz="1800" dirty="0">
                <a:effectLst/>
                <a:latin typeface="Arial" panose="020B0604020202020204" pitchFamily="34" charset="0"/>
                <a:ea typeface="Calibri" panose="020F0502020204030204" pitchFamily="34" charset="0"/>
                <a:cs typeface="Arial" panose="020B0604020202020204" pitchFamily="34" charset="0"/>
              </a:rPr>
              <a:t>.</a:t>
            </a:r>
          </a:p>
          <a:p>
            <a:pPr>
              <a:lnSpc>
                <a:spcPct val="115000"/>
              </a:lnSpc>
              <a:spcAft>
                <a:spcPts val="800"/>
              </a:spcAft>
              <a:tabLst>
                <a:tab pos="1266825" algn="l"/>
              </a:tabLst>
            </a:pPr>
            <a:r>
              <a:rPr lang="en-US" sz="1800" dirty="0">
                <a:effectLst/>
                <a:latin typeface="Arial" panose="020B0604020202020204" pitchFamily="34" charset="0"/>
                <a:ea typeface="Calibri" panose="020F0502020204030204" pitchFamily="34" charset="0"/>
                <a:cs typeface="Arial" panose="020B0604020202020204" pitchFamily="34" charset="0"/>
              </a:rPr>
              <a:t>Several people have also been able to reconnect with friends and family members that they had lost touch with because of previous placements and support.  </a:t>
            </a:r>
          </a:p>
        </p:txBody>
      </p:sp>
      <p:sp>
        <p:nvSpPr>
          <p:cNvPr id="9" name="TextBox 8">
            <a:extLst>
              <a:ext uri="{FF2B5EF4-FFF2-40B4-BE49-F238E27FC236}">
                <a16:creationId xmlns:a16="http://schemas.microsoft.com/office/drawing/2014/main" id="{C962445E-B250-E2AB-5DC9-D2C5C2078703}"/>
              </a:ext>
            </a:extLst>
          </p:cNvPr>
          <p:cNvSpPr txBox="1"/>
          <p:nvPr/>
        </p:nvSpPr>
        <p:spPr>
          <a:xfrm>
            <a:off x="10026502" y="382772"/>
            <a:ext cx="1835299" cy="1200329"/>
          </a:xfrm>
          <a:prstGeom prst="rect">
            <a:avLst/>
          </a:prstGeom>
          <a:noFill/>
        </p:spPr>
        <p:txBody>
          <a:bodyPr wrap="square" rtlCol="0">
            <a:spAutoFit/>
          </a:bodyPr>
          <a:lstStyle/>
          <a:p>
            <a:r>
              <a:rPr lang="en-US" dirty="0">
                <a:solidFill>
                  <a:schemeClr val="bg1"/>
                </a:solidFill>
                <a:latin typeface="Arial Nova Light" panose="020B0304020202020204" pitchFamily="34" charset="0"/>
              </a:rPr>
              <a:t>Active &amp; supportive communities. </a:t>
            </a:r>
          </a:p>
          <a:p>
            <a:endParaRPr lang="en-GB" dirty="0"/>
          </a:p>
        </p:txBody>
      </p:sp>
      <p:pic>
        <p:nvPicPr>
          <p:cNvPr id="11" name="Graphic 10" descr="Cheers with solid fill">
            <a:extLst>
              <a:ext uri="{FF2B5EF4-FFF2-40B4-BE49-F238E27FC236}">
                <a16:creationId xmlns:a16="http://schemas.microsoft.com/office/drawing/2014/main" id="{B9751293-5C0C-C32E-D1B4-E4DE672F8578}"/>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9375162" y="588571"/>
            <a:ext cx="529944" cy="529944"/>
          </a:xfrm>
          <a:prstGeom prst="rect">
            <a:avLst/>
          </a:prstGeom>
        </p:spPr>
      </p:pic>
      <p:sp>
        <p:nvSpPr>
          <p:cNvPr id="6" name="Speech Bubble: Rectangle with Corners Rounded 5">
            <a:extLst>
              <a:ext uri="{FF2B5EF4-FFF2-40B4-BE49-F238E27FC236}">
                <a16:creationId xmlns:a16="http://schemas.microsoft.com/office/drawing/2014/main" id="{B4D9E222-1045-C62D-2FB1-9037570F07E1}"/>
              </a:ext>
            </a:extLst>
          </p:cNvPr>
          <p:cNvSpPr/>
          <p:nvPr/>
        </p:nvSpPr>
        <p:spPr>
          <a:xfrm>
            <a:off x="7333024" y="2014853"/>
            <a:ext cx="4614219" cy="1783910"/>
          </a:xfrm>
          <a:prstGeom prst="wedgeRoundRectCallout">
            <a:avLst>
              <a:gd name="adj1" fmla="val -44431"/>
              <a:gd name="adj2" fmla="val 70429"/>
              <a:gd name="adj3" fmla="val 16667"/>
            </a:avLst>
          </a:prstGeom>
          <a:solidFill>
            <a:srgbClr val="BBE1E3"/>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lnSpc>
                <a:spcPct val="150000"/>
              </a:lnSpc>
            </a:pPr>
            <a:r>
              <a:rPr lang="en-US" sz="2400" dirty="0">
                <a:solidFill>
                  <a:schemeClr val="tx1"/>
                </a:solidFill>
                <a:latin typeface="Arial" panose="020B0604020202020204" pitchFamily="34" charset="0"/>
                <a:cs typeface="Arial" panose="020B0604020202020204" pitchFamily="34" charset="0"/>
              </a:rPr>
              <a:t>“</a:t>
            </a:r>
            <a:r>
              <a:rPr lang="en-US" sz="1600" i="1" dirty="0">
                <a:solidFill>
                  <a:schemeClr val="tx1"/>
                </a:solidFill>
                <a:latin typeface="Arial" panose="020B0604020202020204" pitchFamily="34" charset="0"/>
                <a:cs typeface="Arial" panose="020B0604020202020204" pitchFamily="34" charset="0"/>
              </a:rPr>
              <a:t>I didn’t want to tell her on the phone, so I surprised her </a:t>
            </a:r>
            <a:r>
              <a:rPr lang="en-US" sz="1600" dirty="0">
                <a:solidFill>
                  <a:schemeClr val="tx1"/>
                </a:solidFill>
                <a:latin typeface="Arial" panose="020B0604020202020204" pitchFamily="34" charset="0"/>
                <a:cs typeface="Arial" panose="020B0604020202020204" pitchFamily="34" charset="0"/>
              </a:rPr>
              <a:t>[step-mum]….</a:t>
            </a:r>
            <a:r>
              <a:rPr lang="en-US" sz="1600" i="1" dirty="0">
                <a:solidFill>
                  <a:schemeClr val="tx1"/>
                </a:solidFill>
                <a:latin typeface="Arial" panose="020B0604020202020204" pitchFamily="34" charset="0"/>
                <a:cs typeface="Arial" panose="020B0604020202020204" pitchFamily="34" charset="0"/>
              </a:rPr>
              <a:t>I am on the bus route, so it was easy enough to get there…” </a:t>
            </a:r>
            <a:r>
              <a:rPr lang="en-US" sz="1600" dirty="0">
                <a:solidFill>
                  <a:schemeClr val="tx1"/>
                </a:solidFill>
                <a:latin typeface="Arial" panose="020B0604020202020204" pitchFamily="34" charset="0"/>
                <a:cs typeface="Arial" panose="020B0604020202020204" pitchFamily="34" charset="0"/>
              </a:rPr>
              <a:t>(Individual). </a:t>
            </a:r>
            <a:endParaRPr lang="en-US" sz="1600" i="1" dirty="0">
              <a:solidFill>
                <a:schemeClr val="tx1"/>
              </a:solidFill>
              <a:latin typeface="Arial" panose="020B0604020202020204" pitchFamily="34" charset="0"/>
              <a:cs typeface="Arial" panose="020B0604020202020204" pitchFamily="34" charset="0"/>
            </a:endParaRPr>
          </a:p>
          <a:p>
            <a:pPr algn="ctr">
              <a:lnSpc>
                <a:spcPct val="150000"/>
              </a:lnSpc>
            </a:pPr>
            <a:endParaRPr lang="en-US" sz="1600" dirty="0">
              <a:solidFill>
                <a:srgbClr val="002060"/>
              </a:solidFill>
              <a:latin typeface="Arial" panose="020B0604020202020204" pitchFamily="34" charset="0"/>
              <a:cs typeface="Arial" panose="020B0604020202020204" pitchFamily="34" charset="0"/>
            </a:endParaRPr>
          </a:p>
        </p:txBody>
      </p:sp>
      <p:sp>
        <p:nvSpPr>
          <p:cNvPr id="7" name="Speech Bubble: Rectangle with Corners Rounded 6">
            <a:extLst>
              <a:ext uri="{FF2B5EF4-FFF2-40B4-BE49-F238E27FC236}">
                <a16:creationId xmlns:a16="http://schemas.microsoft.com/office/drawing/2014/main" id="{DACD68A1-F393-3E10-DCA9-0E5F5F99BD9D}"/>
              </a:ext>
            </a:extLst>
          </p:cNvPr>
          <p:cNvSpPr/>
          <p:nvPr/>
        </p:nvSpPr>
        <p:spPr>
          <a:xfrm>
            <a:off x="7715153" y="4587540"/>
            <a:ext cx="3891516" cy="1422400"/>
          </a:xfrm>
          <a:prstGeom prst="wedgeRoundRectCallout">
            <a:avLst>
              <a:gd name="adj1" fmla="val -4440"/>
              <a:gd name="adj2" fmla="val 74460"/>
              <a:gd name="adj3" fmla="val 16667"/>
            </a:avLst>
          </a:prstGeom>
          <a:solidFill>
            <a:schemeClr val="accent4">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i="1" dirty="0">
                <a:solidFill>
                  <a:schemeClr val="tx1"/>
                </a:solidFill>
              </a:rPr>
              <a:t>“My neighbours are nice…introduced myself. People keep themselves to themselves…just how I like it. Quiet</a:t>
            </a:r>
            <a:r>
              <a:rPr lang="en-US" dirty="0">
                <a:solidFill>
                  <a:schemeClr val="tx1"/>
                </a:solidFill>
              </a:rPr>
              <a:t>.” (Individual). </a:t>
            </a:r>
            <a:endParaRPr lang="en-GB" dirty="0">
              <a:solidFill>
                <a:schemeClr val="tx1"/>
              </a:solidFill>
            </a:endParaRPr>
          </a:p>
        </p:txBody>
      </p:sp>
    </p:spTree>
    <p:extLst>
      <p:ext uri="{BB962C8B-B14F-4D97-AF65-F5344CB8AC3E}">
        <p14:creationId xmlns:p14="http://schemas.microsoft.com/office/powerpoint/2010/main" val="172093483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82E66176-F113-4F14-A0AD-0327DAFD30C3}"/>
              </a:ext>
            </a:extLst>
          </p:cNvPr>
          <p:cNvSpPr/>
          <p:nvPr/>
        </p:nvSpPr>
        <p:spPr>
          <a:xfrm>
            <a:off x="-12698" y="0"/>
            <a:ext cx="12204698" cy="1509823"/>
          </a:xfrm>
          <a:prstGeom prst="rect">
            <a:avLst/>
          </a:prstGeom>
          <a:solidFill>
            <a:srgbClr val="56B5B9"/>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endParaRPr lang="en-GB">
              <a:solidFill>
                <a:srgbClr val="56B5B9"/>
              </a:solidFill>
              <a:ea typeface="+mn-lt"/>
              <a:cs typeface="+mn-lt"/>
            </a:endParaRPr>
          </a:p>
        </p:txBody>
      </p:sp>
      <p:sp>
        <p:nvSpPr>
          <p:cNvPr id="5" name="Title 1">
            <a:extLst>
              <a:ext uri="{FF2B5EF4-FFF2-40B4-BE49-F238E27FC236}">
                <a16:creationId xmlns:a16="http://schemas.microsoft.com/office/drawing/2014/main" id="{FC2977C2-0882-44B0-B5F4-7CC0935CB1AA}"/>
              </a:ext>
            </a:extLst>
          </p:cNvPr>
          <p:cNvSpPr>
            <a:spLocks noGrp="1"/>
          </p:cNvSpPr>
          <p:nvPr>
            <p:ph type="title"/>
          </p:nvPr>
        </p:nvSpPr>
        <p:spPr>
          <a:xfrm>
            <a:off x="153895" y="426463"/>
            <a:ext cx="10776572" cy="754187"/>
          </a:xfrm>
        </p:spPr>
        <p:txBody>
          <a:bodyPr>
            <a:noAutofit/>
          </a:bodyPr>
          <a:lstStyle/>
          <a:p>
            <a:r>
              <a:rPr lang="en-US" sz="3200" b="1" dirty="0">
                <a:solidFill>
                  <a:schemeClr val="bg1"/>
                </a:solidFill>
                <a:latin typeface="Arial Rounded MT Bold" panose="020F0704030504030204" pitchFamily="34" charset="0"/>
              </a:rPr>
              <a:t>Impact: Routine, structure and </a:t>
            </a:r>
            <a:br>
              <a:rPr lang="en-US" sz="3200" b="1" dirty="0">
                <a:solidFill>
                  <a:schemeClr val="bg1"/>
                </a:solidFill>
                <a:latin typeface="Arial Rounded MT Bold" panose="020F0704030504030204" pitchFamily="34" charset="0"/>
              </a:rPr>
            </a:br>
            <a:r>
              <a:rPr lang="en-US" sz="3200" b="1" dirty="0">
                <a:solidFill>
                  <a:schemeClr val="bg1"/>
                </a:solidFill>
                <a:latin typeface="Arial Rounded MT Bold" panose="020F0704030504030204" pitchFamily="34" charset="0"/>
              </a:rPr>
              <a:t>meaning everyday </a:t>
            </a:r>
            <a:endParaRPr lang="en-GB" sz="3200" b="1" dirty="0">
              <a:solidFill>
                <a:schemeClr val="bg1"/>
              </a:solidFill>
              <a:latin typeface="Arial Rounded MT Bold" panose="020F0704030504030204" pitchFamily="34" charset="0"/>
            </a:endParaRPr>
          </a:p>
        </p:txBody>
      </p:sp>
      <p:sp>
        <p:nvSpPr>
          <p:cNvPr id="14" name="TextBox 13">
            <a:extLst>
              <a:ext uri="{FF2B5EF4-FFF2-40B4-BE49-F238E27FC236}">
                <a16:creationId xmlns:a16="http://schemas.microsoft.com/office/drawing/2014/main" id="{A584243B-8CFF-4101-9BCE-272E8B5A4B0D}"/>
              </a:ext>
            </a:extLst>
          </p:cNvPr>
          <p:cNvSpPr txBox="1"/>
          <p:nvPr/>
        </p:nvSpPr>
        <p:spPr>
          <a:xfrm>
            <a:off x="2322548" y="1910645"/>
            <a:ext cx="4567031" cy="4231351"/>
          </a:xfrm>
          <a:prstGeom prst="rect">
            <a:avLst/>
          </a:prstGeom>
          <a:noFill/>
        </p:spPr>
        <p:txBody>
          <a:bodyPr wrap="square">
            <a:spAutoFit/>
          </a:bodyPr>
          <a:lstStyle/>
          <a:p>
            <a:pPr>
              <a:lnSpc>
                <a:spcPct val="107000"/>
              </a:lnSpc>
              <a:spcAft>
                <a:spcPts val="800"/>
              </a:spcAft>
              <a:tabLst>
                <a:tab pos="1466850" algn="l"/>
              </a:tabLst>
            </a:pPr>
            <a:r>
              <a:rPr lang="en-US" dirty="0">
                <a:effectLst/>
                <a:latin typeface="Arial" panose="020B0604020202020204" pitchFamily="34" charset="0"/>
                <a:ea typeface="Calibri" panose="020F0502020204030204" pitchFamily="34" charset="0"/>
                <a:cs typeface="Arial" panose="020B0604020202020204" pitchFamily="34" charset="0"/>
              </a:rPr>
              <a:t>Many people now have busy days and structured weeks filled with </a:t>
            </a:r>
            <a:r>
              <a:rPr lang="en-US" dirty="0">
                <a:latin typeface="Arial" panose="020B0604020202020204" pitchFamily="34" charset="0"/>
                <a:ea typeface="Calibri" panose="020F0502020204030204" pitchFamily="34" charset="0"/>
                <a:cs typeface="Arial" panose="020B0604020202020204" pitchFamily="34" charset="0"/>
              </a:rPr>
              <a:t>things that they need and want to do. </a:t>
            </a:r>
          </a:p>
          <a:p>
            <a:pPr>
              <a:lnSpc>
                <a:spcPct val="107000"/>
              </a:lnSpc>
              <a:spcAft>
                <a:spcPts val="800"/>
              </a:spcAft>
              <a:tabLst>
                <a:tab pos="1466850" algn="l"/>
              </a:tabLst>
            </a:pPr>
            <a:r>
              <a:rPr lang="en-US" dirty="0">
                <a:latin typeface="Arial" panose="020B0604020202020204" pitchFamily="34" charset="0"/>
                <a:ea typeface="Calibri" panose="020F0502020204030204" pitchFamily="34" charset="0"/>
                <a:cs typeface="Arial" panose="020B0604020202020204" pitchFamily="34" charset="0"/>
              </a:rPr>
              <a:t>We heard that people value the everyday tasks of having your own home such as planning and cooking meals, shopping, cleaning and looking after the garden. </a:t>
            </a:r>
          </a:p>
          <a:p>
            <a:pPr>
              <a:lnSpc>
                <a:spcPct val="107000"/>
              </a:lnSpc>
              <a:spcAft>
                <a:spcPts val="800"/>
              </a:spcAft>
              <a:tabLst>
                <a:tab pos="1466850" algn="l"/>
              </a:tabLst>
            </a:pPr>
            <a:r>
              <a:rPr lang="en-US" dirty="0">
                <a:latin typeface="Arial" panose="020B0604020202020204" pitchFamily="34" charset="0"/>
                <a:ea typeface="Calibri" panose="020F0502020204030204" pitchFamily="34" charset="0"/>
                <a:cs typeface="Arial" panose="020B0604020202020204" pitchFamily="34" charset="0"/>
              </a:rPr>
              <a:t>They also value being able to pursue work and volunteering opportunities and pick up hobbies and interests. </a:t>
            </a:r>
          </a:p>
          <a:p>
            <a:pPr>
              <a:lnSpc>
                <a:spcPct val="107000"/>
              </a:lnSpc>
              <a:spcAft>
                <a:spcPts val="800"/>
              </a:spcAft>
              <a:tabLst>
                <a:tab pos="1466850" algn="l"/>
              </a:tabLst>
            </a:pPr>
            <a:r>
              <a:rPr lang="en-US" dirty="0">
                <a:latin typeface="Arial" panose="020B0604020202020204" pitchFamily="34" charset="0"/>
                <a:ea typeface="Calibri" panose="020F0502020204030204" pitchFamily="34" charset="0"/>
                <a:cs typeface="Arial" panose="020B0604020202020204" pitchFamily="34" charset="0"/>
              </a:rPr>
              <a:t>For most people, their lives now look significantly different to how they did before</a:t>
            </a:r>
            <a:r>
              <a:rPr lang="en-US" sz="1600" dirty="0">
                <a:latin typeface="Arial" panose="020B0604020202020204" pitchFamily="34" charset="0"/>
                <a:ea typeface="Calibri" panose="020F0502020204030204" pitchFamily="34" charset="0"/>
                <a:cs typeface="Arial" panose="020B0604020202020204" pitchFamily="34" charset="0"/>
              </a:rPr>
              <a:t>. </a:t>
            </a:r>
          </a:p>
        </p:txBody>
      </p:sp>
      <p:pic>
        <p:nvPicPr>
          <p:cNvPr id="2" name="Picture 1" descr="A picture containing drawing, clock&#10;&#10;Description automatically generated">
            <a:extLst>
              <a:ext uri="{FF2B5EF4-FFF2-40B4-BE49-F238E27FC236}">
                <a16:creationId xmlns:a16="http://schemas.microsoft.com/office/drawing/2014/main" id="{FB755379-0B17-AB95-885B-5E445A066D6E}"/>
              </a:ext>
            </a:extLst>
          </p:cNvPr>
          <p:cNvPicPr>
            <a:picLocks noChangeAspect="1"/>
          </p:cNvPicPr>
          <p:nvPr/>
        </p:nvPicPr>
        <p:blipFill rotWithShape="1">
          <a:blip r:embed="rId3">
            <a:extLst>
              <a:ext uri="{28A0092B-C50C-407E-A947-70E740481C1C}">
                <a14:useLocalDpi xmlns:a14="http://schemas.microsoft.com/office/drawing/2010/main" val="0"/>
              </a:ext>
            </a:extLst>
          </a:blip>
          <a:srcRect r="64118" b="19937"/>
          <a:stretch/>
        </p:blipFill>
        <p:spPr>
          <a:xfrm>
            <a:off x="11400500" y="6087703"/>
            <a:ext cx="766101" cy="743768"/>
          </a:xfrm>
          <a:prstGeom prst="rect">
            <a:avLst/>
          </a:prstGeom>
        </p:spPr>
      </p:pic>
      <p:pic>
        <p:nvPicPr>
          <p:cNvPr id="2052" name="Picture 4" descr="Visual Planner 3">
            <a:extLst>
              <a:ext uri="{FF2B5EF4-FFF2-40B4-BE49-F238E27FC236}">
                <a16:creationId xmlns:a16="http://schemas.microsoft.com/office/drawing/2014/main" id="{D1AB46A9-1C2A-D6E9-6ABB-926B0BD19FC8}"/>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5879" y="3116752"/>
            <a:ext cx="2467639" cy="2467639"/>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81E80042-75D7-347A-53CB-3089F9CACA9C}"/>
              </a:ext>
            </a:extLst>
          </p:cNvPr>
          <p:cNvSpPr txBox="1"/>
          <p:nvPr/>
        </p:nvSpPr>
        <p:spPr>
          <a:xfrm>
            <a:off x="7495953" y="275879"/>
            <a:ext cx="1839433" cy="958063"/>
          </a:xfrm>
          <a:prstGeom prst="rect">
            <a:avLst/>
          </a:prstGeom>
          <a:noFill/>
        </p:spPr>
        <p:txBody>
          <a:bodyPr wrap="square" rtlCol="0">
            <a:spAutoFit/>
          </a:bodyPr>
          <a:lstStyle/>
          <a:p>
            <a:r>
              <a:rPr lang="en-US" dirty="0">
                <a:solidFill>
                  <a:schemeClr val="bg1"/>
                </a:solidFill>
                <a:latin typeface="Arial Nova Light" panose="020B0304020202020204" pitchFamily="34" charset="0"/>
              </a:rPr>
              <a:t>Flexible &amp; integrated care &amp; support</a:t>
            </a:r>
            <a:endParaRPr lang="en-GB" dirty="0">
              <a:solidFill>
                <a:schemeClr val="bg1"/>
              </a:solidFill>
            </a:endParaRPr>
          </a:p>
        </p:txBody>
      </p:sp>
      <p:sp>
        <p:nvSpPr>
          <p:cNvPr id="6" name="TextBox 5">
            <a:extLst>
              <a:ext uri="{FF2B5EF4-FFF2-40B4-BE49-F238E27FC236}">
                <a16:creationId xmlns:a16="http://schemas.microsoft.com/office/drawing/2014/main" id="{E2F8F1F6-4C14-57C2-2653-F2B85C885F5B}"/>
              </a:ext>
            </a:extLst>
          </p:cNvPr>
          <p:cNvSpPr txBox="1"/>
          <p:nvPr/>
        </p:nvSpPr>
        <p:spPr>
          <a:xfrm>
            <a:off x="10350812" y="347884"/>
            <a:ext cx="2083981" cy="923330"/>
          </a:xfrm>
          <a:prstGeom prst="rect">
            <a:avLst/>
          </a:prstGeom>
          <a:noFill/>
        </p:spPr>
        <p:txBody>
          <a:bodyPr wrap="square" rtlCol="0">
            <a:spAutoFit/>
          </a:bodyPr>
          <a:lstStyle/>
          <a:p>
            <a:r>
              <a:rPr lang="en-GB" dirty="0">
                <a:solidFill>
                  <a:schemeClr val="bg1"/>
                </a:solidFill>
                <a:latin typeface="Arial Nova Light"/>
                <a:cs typeface="Calibri Light"/>
              </a:rPr>
              <a:t>Wellbeing &amp; independence</a:t>
            </a:r>
          </a:p>
          <a:p>
            <a:endParaRPr lang="en-GB" dirty="0"/>
          </a:p>
        </p:txBody>
      </p:sp>
      <p:pic>
        <p:nvPicPr>
          <p:cNvPr id="7" name="Picture 3230">
            <a:extLst>
              <a:ext uri="{FF2B5EF4-FFF2-40B4-BE49-F238E27FC236}">
                <a16:creationId xmlns:a16="http://schemas.microsoft.com/office/drawing/2014/main" id="{E176A3E7-CB8F-9D94-7A39-4B9CBC73E191}"/>
              </a:ext>
              <a:ext uri="{C183D7F6-B498-43B3-948B-1728B52AA6E4}">
                <adec:decorative xmlns:adec="http://schemas.microsoft.com/office/drawing/2017/decorative" val="1"/>
              </a:ext>
            </a:extLst>
          </p:cNvPr>
          <p:cNvPicPr>
            <a:picLocks noChangeAspect="1"/>
          </p:cNvPicPr>
          <p:nvPr/>
        </p:nvPicPr>
        <p:blipFill>
          <a:blip r:embed="rId5"/>
          <a:stretch>
            <a:fillRect/>
          </a:stretch>
        </p:blipFill>
        <p:spPr>
          <a:xfrm>
            <a:off x="9672364" y="426463"/>
            <a:ext cx="478973" cy="469901"/>
          </a:xfrm>
          <a:prstGeom prst="rect">
            <a:avLst/>
          </a:prstGeom>
        </p:spPr>
      </p:pic>
      <p:pic>
        <p:nvPicPr>
          <p:cNvPr id="8" name="Graphic 7" descr="Watering Plant with solid fill">
            <a:extLst>
              <a:ext uri="{FF2B5EF4-FFF2-40B4-BE49-F238E27FC236}">
                <a16:creationId xmlns:a16="http://schemas.microsoft.com/office/drawing/2014/main" id="{E3DC4F5D-B9F3-356E-6DD5-61CEBE899269}"/>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6889579" y="526789"/>
            <a:ext cx="437885" cy="437885"/>
          </a:xfrm>
          <a:prstGeom prst="rect">
            <a:avLst/>
          </a:prstGeom>
        </p:spPr>
      </p:pic>
      <p:sp>
        <p:nvSpPr>
          <p:cNvPr id="9" name="Speech Bubble: Rectangle with Corners Rounded 8">
            <a:extLst>
              <a:ext uri="{FF2B5EF4-FFF2-40B4-BE49-F238E27FC236}">
                <a16:creationId xmlns:a16="http://schemas.microsoft.com/office/drawing/2014/main" id="{E8411EC3-7BBC-59BC-E9F2-FB4610A8AB66}"/>
              </a:ext>
            </a:extLst>
          </p:cNvPr>
          <p:cNvSpPr/>
          <p:nvPr/>
        </p:nvSpPr>
        <p:spPr>
          <a:xfrm>
            <a:off x="7388848" y="1978263"/>
            <a:ext cx="4567031" cy="1509823"/>
          </a:xfrm>
          <a:prstGeom prst="wedgeRoundRectCallout">
            <a:avLst>
              <a:gd name="adj1" fmla="val -44292"/>
              <a:gd name="adj2" fmla="val 71867"/>
              <a:gd name="adj3" fmla="val 16667"/>
            </a:avLst>
          </a:prstGeom>
          <a:solidFill>
            <a:srgbClr val="BBE1E3"/>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i="1" dirty="0">
                <a:solidFill>
                  <a:schemeClr val="tx1"/>
                </a:solidFill>
              </a:rPr>
              <a:t>“</a:t>
            </a:r>
            <a:r>
              <a:rPr lang="en-US" sz="1600" i="1" dirty="0">
                <a:solidFill>
                  <a:schemeClr val="tx1"/>
                </a:solidFill>
              </a:rPr>
              <a:t>We have been able to take things that were causing challenges before and channel that into hobbies….the woodwork and litter picking have worked really well.”  </a:t>
            </a:r>
            <a:r>
              <a:rPr lang="en-US" sz="1600" dirty="0">
                <a:solidFill>
                  <a:schemeClr val="tx1"/>
                </a:solidFill>
              </a:rPr>
              <a:t>(Support Staff). </a:t>
            </a:r>
            <a:endParaRPr lang="en-GB" sz="1600" i="1" dirty="0">
              <a:solidFill>
                <a:schemeClr val="tx1"/>
              </a:solidFill>
            </a:endParaRPr>
          </a:p>
        </p:txBody>
      </p:sp>
      <p:sp>
        <p:nvSpPr>
          <p:cNvPr id="11" name="Speech Bubble: Rectangle with Corners Rounded 10">
            <a:extLst>
              <a:ext uri="{FF2B5EF4-FFF2-40B4-BE49-F238E27FC236}">
                <a16:creationId xmlns:a16="http://schemas.microsoft.com/office/drawing/2014/main" id="{B60D5300-9D7C-8D4C-7D36-978B52851DDD}"/>
              </a:ext>
            </a:extLst>
          </p:cNvPr>
          <p:cNvSpPr/>
          <p:nvPr/>
        </p:nvSpPr>
        <p:spPr>
          <a:xfrm>
            <a:off x="6889579" y="4294775"/>
            <a:ext cx="4253024" cy="1759741"/>
          </a:xfrm>
          <a:prstGeom prst="wedgeRoundRectCallout">
            <a:avLst>
              <a:gd name="adj1" fmla="val 51062"/>
              <a:gd name="adj2" fmla="val 71563"/>
              <a:gd name="adj3" fmla="val 16667"/>
            </a:avLst>
          </a:prstGeom>
          <a:solidFill>
            <a:schemeClr val="accent4">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600" dirty="0">
                <a:solidFill>
                  <a:schemeClr val="tx1"/>
                </a:solidFill>
              </a:rPr>
              <a:t>“</a:t>
            </a:r>
            <a:r>
              <a:rPr lang="en-US" sz="1600" i="1" dirty="0">
                <a:solidFill>
                  <a:schemeClr val="tx1"/>
                </a:solidFill>
              </a:rPr>
              <a:t>Having my own kitchen has been good…I can go in and cook when I want. No one interrupts…I love to bake; it helps me destress….I like to cook as well, but I need to learn to cook more than pasta though…my staff are helping me with that.”   </a:t>
            </a:r>
            <a:r>
              <a:rPr lang="en-US" sz="1600" dirty="0">
                <a:solidFill>
                  <a:schemeClr val="tx1"/>
                </a:solidFill>
              </a:rPr>
              <a:t>(Individual).</a:t>
            </a:r>
            <a:endParaRPr lang="en-GB" sz="1600" dirty="0">
              <a:solidFill>
                <a:schemeClr val="tx1"/>
              </a:solidFill>
            </a:endParaRPr>
          </a:p>
        </p:txBody>
      </p:sp>
    </p:spTree>
    <p:extLst>
      <p:ext uri="{BB962C8B-B14F-4D97-AF65-F5344CB8AC3E}">
        <p14:creationId xmlns:p14="http://schemas.microsoft.com/office/powerpoint/2010/main" val="2262570308"/>
      </p:ext>
    </p:extLst>
  </p:cSld>
  <p:clrMapOvr>
    <a:masterClrMapping/>
  </p:clrMapOvr>
  <p:extLst>
    <p:ext uri="{6950BFC3-D8DA-4A85-94F7-54DA5524770B}">
      <p188:commentRel xmlns:p188="http://schemas.microsoft.com/office/powerpoint/2018/8/main" r:id="rId2"/>
    </p:ext>
  </p:extLs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82E66176-F113-4F14-A0AD-0327DAFD30C3}"/>
              </a:ext>
            </a:extLst>
          </p:cNvPr>
          <p:cNvSpPr/>
          <p:nvPr/>
        </p:nvSpPr>
        <p:spPr>
          <a:xfrm>
            <a:off x="-12698" y="0"/>
            <a:ext cx="12204698" cy="1509823"/>
          </a:xfrm>
          <a:prstGeom prst="rect">
            <a:avLst/>
          </a:prstGeom>
          <a:solidFill>
            <a:srgbClr val="56B5B9"/>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endParaRPr lang="en-GB">
              <a:solidFill>
                <a:srgbClr val="56B5B9"/>
              </a:solidFill>
              <a:ea typeface="+mn-lt"/>
              <a:cs typeface="+mn-lt"/>
            </a:endParaRPr>
          </a:p>
        </p:txBody>
      </p:sp>
      <p:sp>
        <p:nvSpPr>
          <p:cNvPr id="5" name="Title 1">
            <a:extLst>
              <a:ext uri="{FF2B5EF4-FFF2-40B4-BE49-F238E27FC236}">
                <a16:creationId xmlns:a16="http://schemas.microsoft.com/office/drawing/2014/main" id="{FC2977C2-0882-44B0-B5F4-7CC0935CB1AA}"/>
              </a:ext>
            </a:extLst>
          </p:cNvPr>
          <p:cNvSpPr>
            <a:spLocks noGrp="1"/>
          </p:cNvSpPr>
          <p:nvPr>
            <p:ph type="title"/>
          </p:nvPr>
        </p:nvSpPr>
        <p:spPr>
          <a:xfrm>
            <a:off x="95693" y="1633275"/>
            <a:ext cx="10776572" cy="754187"/>
          </a:xfrm>
        </p:spPr>
        <p:txBody>
          <a:bodyPr>
            <a:normAutofit fontScale="90000"/>
          </a:bodyPr>
          <a:lstStyle/>
          <a:p>
            <a:r>
              <a:rPr lang="en-US" sz="4400" b="1" dirty="0">
                <a:solidFill>
                  <a:schemeClr val="bg1"/>
                </a:solidFill>
                <a:latin typeface="Arial Rounded MT Bold" panose="020F0704030504030204" pitchFamily="34" charset="0"/>
              </a:rPr>
              <a:t>Impact: </a:t>
            </a:r>
            <a:r>
              <a:rPr lang="en-GB" sz="4400" dirty="0">
                <a:solidFill>
                  <a:schemeClr val="bg1"/>
                </a:solidFill>
                <a:latin typeface="Arial Rounded MT Bold" panose="020F0704030504030204" pitchFamily="34" charset="0"/>
              </a:rPr>
              <a:t>Achieving personal goals and aspirations</a:t>
            </a:r>
            <a:br>
              <a:rPr lang="en-US" sz="8000" dirty="0">
                <a:solidFill>
                  <a:schemeClr val="accent2">
                    <a:lumMod val="60000"/>
                    <a:lumOff val="40000"/>
                  </a:schemeClr>
                </a:solidFill>
                <a:latin typeface="Arial Rounded MT Bold" panose="020F0704030504030204" pitchFamily="34" charset="0"/>
              </a:rPr>
            </a:br>
            <a:r>
              <a:rPr lang="en-US" sz="8000" b="1" dirty="0">
                <a:solidFill>
                  <a:schemeClr val="bg1"/>
                </a:solidFill>
                <a:latin typeface="Arial Rounded MT Bold" panose="020F0704030504030204" pitchFamily="34" charset="0"/>
              </a:rPr>
              <a:t> </a:t>
            </a:r>
            <a:endParaRPr lang="en-GB" sz="8000" b="1" dirty="0">
              <a:solidFill>
                <a:schemeClr val="bg1"/>
              </a:solidFill>
              <a:latin typeface="Arial Rounded MT Bold" panose="020F0704030504030204" pitchFamily="34" charset="0"/>
            </a:endParaRPr>
          </a:p>
        </p:txBody>
      </p:sp>
      <p:sp>
        <p:nvSpPr>
          <p:cNvPr id="12" name="Rectangle: Rounded Corners 11">
            <a:extLst>
              <a:ext uri="{FF2B5EF4-FFF2-40B4-BE49-F238E27FC236}">
                <a16:creationId xmlns:a16="http://schemas.microsoft.com/office/drawing/2014/main" id="{3C16F213-8572-4D1F-9A5B-C3369E28987A}"/>
              </a:ext>
            </a:extLst>
          </p:cNvPr>
          <p:cNvSpPr/>
          <p:nvPr/>
        </p:nvSpPr>
        <p:spPr>
          <a:xfrm>
            <a:off x="1574801" y="1693406"/>
            <a:ext cx="10236200" cy="1422400"/>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sz="3600" dirty="0">
              <a:solidFill>
                <a:schemeClr val="accent4"/>
              </a:solidFill>
              <a:latin typeface="Arial Rounded MT Bold" panose="020F0704030504030204" pitchFamily="34" charset="0"/>
            </a:endParaRPr>
          </a:p>
        </p:txBody>
      </p:sp>
      <p:pic>
        <p:nvPicPr>
          <p:cNvPr id="2" name="Picture 1" descr="A picture containing drawing, clock&#10;&#10;Description automatically generated">
            <a:extLst>
              <a:ext uri="{FF2B5EF4-FFF2-40B4-BE49-F238E27FC236}">
                <a16:creationId xmlns:a16="http://schemas.microsoft.com/office/drawing/2014/main" id="{F187F761-E452-83DB-339D-2B24CEA363A4}"/>
              </a:ext>
            </a:extLst>
          </p:cNvPr>
          <p:cNvPicPr>
            <a:picLocks noChangeAspect="1"/>
          </p:cNvPicPr>
          <p:nvPr/>
        </p:nvPicPr>
        <p:blipFill rotWithShape="1">
          <a:blip r:embed="rId2">
            <a:extLst>
              <a:ext uri="{28A0092B-C50C-407E-A947-70E740481C1C}">
                <a14:useLocalDpi xmlns:a14="http://schemas.microsoft.com/office/drawing/2010/main" val="0"/>
              </a:ext>
            </a:extLst>
          </a:blip>
          <a:srcRect r="64118" b="19937"/>
          <a:stretch/>
        </p:blipFill>
        <p:spPr>
          <a:xfrm>
            <a:off x="11400500" y="6087703"/>
            <a:ext cx="766101" cy="743768"/>
          </a:xfrm>
          <a:prstGeom prst="rect">
            <a:avLst/>
          </a:prstGeom>
        </p:spPr>
      </p:pic>
      <p:sp>
        <p:nvSpPr>
          <p:cNvPr id="7" name="Rectangle: Rounded Corners 6">
            <a:extLst>
              <a:ext uri="{FF2B5EF4-FFF2-40B4-BE49-F238E27FC236}">
                <a16:creationId xmlns:a16="http://schemas.microsoft.com/office/drawing/2014/main" id="{35011C18-A3DF-0329-229A-157AD814A023}"/>
              </a:ext>
            </a:extLst>
          </p:cNvPr>
          <p:cNvSpPr/>
          <p:nvPr/>
        </p:nvSpPr>
        <p:spPr>
          <a:xfrm>
            <a:off x="95693" y="1600829"/>
            <a:ext cx="12070908" cy="1422400"/>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3600" dirty="0">
              <a:solidFill>
                <a:schemeClr val="accent2">
                  <a:lumMod val="60000"/>
                  <a:lumOff val="40000"/>
                </a:schemeClr>
              </a:solidFill>
              <a:latin typeface="Arial Rounded MT Bold" panose="020F0704030504030204" pitchFamily="34" charset="0"/>
            </a:endParaRPr>
          </a:p>
        </p:txBody>
      </p:sp>
      <p:sp>
        <p:nvSpPr>
          <p:cNvPr id="3" name="Speech Bubble: Rectangle with Corners Rounded 2">
            <a:extLst>
              <a:ext uri="{FF2B5EF4-FFF2-40B4-BE49-F238E27FC236}">
                <a16:creationId xmlns:a16="http://schemas.microsoft.com/office/drawing/2014/main" id="{F434C6B1-2EDF-0724-54F4-CCB70BED0B72}"/>
              </a:ext>
            </a:extLst>
          </p:cNvPr>
          <p:cNvSpPr/>
          <p:nvPr/>
        </p:nvSpPr>
        <p:spPr>
          <a:xfrm>
            <a:off x="7807627" y="1698307"/>
            <a:ext cx="4221726" cy="1422400"/>
          </a:xfrm>
          <a:prstGeom prst="wedgeRoundRectCallout">
            <a:avLst>
              <a:gd name="adj1" fmla="val 43843"/>
              <a:gd name="adj2" fmla="val 83339"/>
              <a:gd name="adj3" fmla="val 16667"/>
            </a:avLst>
          </a:prstGeom>
          <a:solidFill>
            <a:srgbClr val="BBE1E3"/>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i="1" dirty="0">
                <a:solidFill>
                  <a:schemeClr val="tx1"/>
                </a:solidFill>
              </a:rPr>
              <a:t>“I’ve started making candles and wax melts… I’m planning to sell them and use the money for driving lessons.”  (</a:t>
            </a:r>
            <a:r>
              <a:rPr lang="en-GB" dirty="0">
                <a:solidFill>
                  <a:schemeClr val="tx1"/>
                </a:solidFill>
              </a:rPr>
              <a:t>Individual) </a:t>
            </a:r>
            <a:endParaRPr lang="en-GB" i="1" dirty="0">
              <a:solidFill>
                <a:schemeClr val="tx1"/>
              </a:solidFill>
            </a:endParaRPr>
          </a:p>
        </p:txBody>
      </p:sp>
      <p:sp>
        <p:nvSpPr>
          <p:cNvPr id="10" name="TextBox 9">
            <a:extLst>
              <a:ext uri="{FF2B5EF4-FFF2-40B4-BE49-F238E27FC236}">
                <a16:creationId xmlns:a16="http://schemas.microsoft.com/office/drawing/2014/main" id="{40E1F442-5D19-1F07-7ECF-66797288197A}"/>
              </a:ext>
            </a:extLst>
          </p:cNvPr>
          <p:cNvSpPr txBox="1"/>
          <p:nvPr/>
        </p:nvSpPr>
        <p:spPr>
          <a:xfrm>
            <a:off x="2121250" y="1693406"/>
            <a:ext cx="5769429" cy="5459059"/>
          </a:xfrm>
          <a:prstGeom prst="rect">
            <a:avLst/>
          </a:prstGeom>
          <a:noFill/>
        </p:spPr>
        <p:txBody>
          <a:bodyPr wrap="square">
            <a:spAutoFit/>
          </a:bodyPr>
          <a:lstStyle/>
          <a:p>
            <a:pPr>
              <a:lnSpc>
                <a:spcPct val="115000"/>
              </a:lnSpc>
              <a:spcAft>
                <a:spcPts val="800"/>
              </a:spcAft>
              <a:tabLst>
                <a:tab pos="1266825" algn="l"/>
              </a:tabLst>
            </a:pPr>
            <a:r>
              <a:rPr lang="en-GB" dirty="0">
                <a:effectLst/>
                <a:latin typeface="Arial" panose="020B0604020202020204" pitchFamily="34" charset="0"/>
                <a:ea typeface="Calibri" panose="020F0502020204030204" pitchFamily="34" charset="0"/>
                <a:cs typeface="Arial" panose="020B0604020202020204" pitchFamily="34" charset="0"/>
              </a:rPr>
              <a:t>Everyone we spoke to told us about the hobbies, interests, volunteering and educational opportunities they are now actively pursuing thanks to the support they now get.  </a:t>
            </a:r>
          </a:p>
          <a:p>
            <a:pPr>
              <a:lnSpc>
                <a:spcPct val="115000"/>
              </a:lnSpc>
              <a:spcAft>
                <a:spcPts val="800"/>
              </a:spcAft>
              <a:tabLst>
                <a:tab pos="1266825" algn="l"/>
              </a:tabLst>
            </a:pPr>
            <a:r>
              <a:rPr lang="en-GB" dirty="0">
                <a:latin typeface="Arial" panose="020B0604020202020204" pitchFamily="34" charset="0"/>
                <a:ea typeface="Calibri" panose="020F0502020204030204" pitchFamily="34" charset="0"/>
                <a:cs typeface="Arial" panose="020B0604020202020204" pitchFamily="34" charset="0"/>
              </a:rPr>
              <a:t>We heard about: </a:t>
            </a:r>
          </a:p>
          <a:p>
            <a:pPr marL="285750" indent="-285750">
              <a:lnSpc>
                <a:spcPct val="115000"/>
              </a:lnSpc>
              <a:spcAft>
                <a:spcPts val="800"/>
              </a:spcAft>
              <a:buFont typeface="Arial" panose="020B0604020202020204" pitchFamily="34" charset="0"/>
              <a:buChar char="•"/>
              <a:tabLst>
                <a:tab pos="1266825" algn="l"/>
              </a:tabLst>
            </a:pPr>
            <a:r>
              <a:rPr lang="en-GB" dirty="0">
                <a:latin typeface="Arial" panose="020B0604020202020204" pitchFamily="34" charset="0"/>
                <a:ea typeface="Calibri" panose="020F0502020204030204" pitchFamily="34" charset="0"/>
                <a:cs typeface="Arial" panose="020B0604020202020204" pitchFamily="34" charset="0"/>
              </a:rPr>
              <a:t>people’s volunteering work, whether as a first entry to the workforce or progressing to a position of training other volunteers.</a:t>
            </a:r>
          </a:p>
          <a:p>
            <a:pPr marL="285750" indent="-285750">
              <a:lnSpc>
                <a:spcPct val="115000"/>
              </a:lnSpc>
              <a:spcAft>
                <a:spcPts val="800"/>
              </a:spcAft>
              <a:buFont typeface="Arial" panose="020B0604020202020204" pitchFamily="34" charset="0"/>
              <a:buChar char="•"/>
              <a:tabLst>
                <a:tab pos="1266825" algn="l"/>
              </a:tabLst>
            </a:pPr>
            <a:r>
              <a:rPr lang="en-GB" dirty="0">
                <a:latin typeface="Arial" panose="020B0604020202020204" pitchFamily="34" charset="0"/>
                <a:ea typeface="Calibri" panose="020F0502020204030204" pitchFamily="34" charset="0"/>
                <a:cs typeface="Arial" panose="020B0604020202020204" pitchFamily="34" charset="0"/>
              </a:rPr>
              <a:t>people learning new skills like making and selling their own crafts, learning to drive, and doing courses at college. </a:t>
            </a:r>
          </a:p>
          <a:p>
            <a:pPr marL="285750" indent="-285750">
              <a:lnSpc>
                <a:spcPct val="115000"/>
              </a:lnSpc>
              <a:spcAft>
                <a:spcPts val="800"/>
              </a:spcAft>
              <a:buFont typeface="Arial" panose="020B0604020202020204" pitchFamily="34" charset="0"/>
              <a:buChar char="•"/>
              <a:tabLst>
                <a:tab pos="1266825" algn="l"/>
              </a:tabLst>
            </a:pPr>
            <a:r>
              <a:rPr lang="en-GB" dirty="0">
                <a:latin typeface="Arial" panose="020B0604020202020204" pitchFamily="34" charset="0"/>
                <a:ea typeface="Calibri" panose="020F0502020204030204" pitchFamily="34" charset="0"/>
                <a:cs typeface="Arial" panose="020B0604020202020204" pitchFamily="34" charset="0"/>
              </a:rPr>
              <a:t>people being able to go on holiday and weekends away. </a:t>
            </a:r>
          </a:p>
          <a:p>
            <a:pPr>
              <a:lnSpc>
                <a:spcPct val="115000"/>
              </a:lnSpc>
              <a:spcAft>
                <a:spcPts val="800"/>
              </a:spcAft>
              <a:tabLst>
                <a:tab pos="1266825" algn="l"/>
              </a:tabLst>
            </a:pPr>
            <a:endParaRPr lang="en-GB" dirty="0">
              <a:latin typeface="Arial" panose="020B0604020202020204" pitchFamily="34" charset="0"/>
              <a:ea typeface="Calibri" panose="020F0502020204030204" pitchFamily="34" charset="0"/>
              <a:cs typeface="Arial" panose="020B0604020202020204" pitchFamily="34" charset="0"/>
            </a:endParaRPr>
          </a:p>
          <a:p>
            <a:pPr>
              <a:lnSpc>
                <a:spcPct val="115000"/>
              </a:lnSpc>
              <a:spcAft>
                <a:spcPts val="800"/>
              </a:spcAft>
              <a:tabLst>
                <a:tab pos="1266825" algn="l"/>
              </a:tabLst>
            </a:pPr>
            <a:endParaRPr lang="en-GB" sz="1800" dirty="0">
              <a:effectLst/>
              <a:latin typeface="Arial" panose="020B0604020202020204" pitchFamily="34" charset="0"/>
              <a:ea typeface="Calibri" panose="020F0502020204030204" pitchFamily="34" charset="0"/>
              <a:cs typeface="Arial" panose="020B0604020202020204" pitchFamily="34" charset="0"/>
            </a:endParaRPr>
          </a:p>
        </p:txBody>
      </p:sp>
      <p:sp>
        <p:nvSpPr>
          <p:cNvPr id="13" name="Speech Bubble: Rectangle with Corners Rounded 12">
            <a:extLst>
              <a:ext uri="{FF2B5EF4-FFF2-40B4-BE49-F238E27FC236}">
                <a16:creationId xmlns:a16="http://schemas.microsoft.com/office/drawing/2014/main" id="{52FB8286-8C4B-3452-DEAE-F8AB05B698D4}"/>
              </a:ext>
            </a:extLst>
          </p:cNvPr>
          <p:cNvSpPr/>
          <p:nvPr/>
        </p:nvSpPr>
        <p:spPr>
          <a:xfrm>
            <a:off x="7944875" y="3987502"/>
            <a:ext cx="4221726" cy="1422400"/>
          </a:xfrm>
          <a:prstGeom prst="wedgeRoundRectCallout">
            <a:avLst>
              <a:gd name="adj1" fmla="val -45888"/>
              <a:gd name="adj2" fmla="val 83339"/>
              <a:gd name="adj3" fmla="val 16667"/>
            </a:avLst>
          </a:prstGeom>
          <a:solidFill>
            <a:schemeClr val="accent4">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i="1" dirty="0">
                <a:solidFill>
                  <a:schemeClr val="tx1"/>
                </a:solidFill>
              </a:rPr>
              <a:t>“I’ve been to Scotland five times… I’ve made beer tables, a shoe rack, and other projects in my workshop”</a:t>
            </a:r>
          </a:p>
          <a:p>
            <a:pPr algn="ctr"/>
            <a:r>
              <a:rPr lang="en-GB" i="1" dirty="0">
                <a:solidFill>
                  <a:schemeClr val="tx1"/>
                </a:solidFill>
              </a:rPr>
              <a:t>(</a:t>
            </a:r>
            <a:r>
              <a:rPr lang="en-GB" dirty="0">
                <a:solidFill>
                  <a:schemeClr val="tx1"/>
                </a:solidFill>
              </a:rPr>
              <a:t>Individual) </a:t>
            </a:r>
            <a:endParaRPr lang="en-GB" i="1" dirty="0">
              <a:solidFill>
                <a:schemeClr val="tx1"/>
              </a:solidFill>
            </a:endParaRPr>
          </a:p>
        </p:txBody>
      </p:sp>
      <p:sp>
        <p:nvSpPr>
          <p:cNvPr id="15" name="TextBox 14">
            <a:extLst>
              <a:ext uri="{FF2B5EF4-FFF2-40B4-BE49-F238E27FC236}">
                <a16:creationId xmlns:a16="http://schemas.microsoft.com/office/drawing/2014/main" id="{2EB281BE-EF0A-E945-E052-825A789D3F7F}"/>
              </a:ext>
            </a:extLst>
          </p:cNvPr>
          <p:cNvSpPr txBox="1"/>
          <p:nvPr/>
        </p:nvSpPr>
        <p:spPr>
          <a:xfrm>
            <a:off x="10422862" y="278346"/>
            <a:ext cx="1743739" cy="923330"/>
          </a:xfrm>
          <a:prstGeom prst="rect">
            <a:avLst/>
          </a:prstGeom>
          <a:noFill/>
        </p:spPr>
        <p:txBody>
          <a:bodyPr wrap="square" rtlCol="0">
            <a:spAutoFit/>
          </a:bodyPr>
          <a:lstStyle/>
          <a:p>
            <a:r>
              <a:rPr lang="en-GB" dirty="0">
                <a:solidFill>
                  <a:schemeClr val="bg1"/>
                </a:solidFill>
                <a:latin typeface="Arial Nova Light"/>
                <a:cs typeface="Calibri Light"/>
              </a:rPr>
              <a:t>Wellbeing &amp; independence</a:t>
            </a:r>
          </a:p>
          <a:p>
            <a:endParaRPr lang="en-GB" dirty="0"/>
          </a:p>
        </p:txBody>
      </p:sp>
      <p:pic>
        <p:nvPicPr>
          <p:cNvPr id="16" name="Picture 3230">
            <a:extLst>
              <a:ext uri="{FF2B5EF4-FFF2-40B4-BE49-F238E27FC236}">
                <a16:creationId xmlns:a16="http://schemas.microsoft.com/office/drawing/2014/main" id="{67C05D60-5463-D368-2F88-56278264249D}"/>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9918490" y="278346"/>
            <a:ext cx="478973" cy="493651"/>
          </a:xfrm>
          <a:prstGeom prst="rect">
            <a:avLst/>
          </a:prstGeom>
        </p:spPr>
      </p:pic>
      <p:pic>
        <p:nvPicPr>
          <p:cNvPr id="18" name="Picture 17">
            <a:extLst>
              <a:ext uri="{FF2B5EF4-FFF2-40B4-BE49-F238E27FC236}">
                <a16:creationId xmlns:a16="http://schemas.microsoft.com/office/drawing/2014/main" id="{92C40246-9C41-669E-7722-5E11E07547FC}"/>
              </a:ext>
            </a:extLst>
          </p:cNvPr>
          <p:cNvPicPr>
            <a:picLocks noChangeAspect="1"/>
          </p:cNvPicPr>
          <p:nvPr/>
        </p:nvPicPr>
        <p:blipFill>
          <a:blip r:embed="rId4"/>
          <a:stretch>
            <a:fillRect/>
          </a:stretch>
        </p:blipFill>
        <p:spPr>
          <a:xfrm>
            <a:off x="-12698" y="2990479"/>
            <a:ext cx="2419423" cy="2419423"/>
          </a:xfrm>
          <a:prstGeom prst="rect">
            <a:avLst/>
          </a:prstGeom>
        </p:spPr>
      </p:pic>
    </p:spTree>
    <p:extLst>
      <p:ext uri="{BB962C8B-B14F-4D97-AF65-F5344CB8AC3E}">
        <p14:creationId xmlns:p14="http://schemas.microsoft.com/office/powerpoint/2010/main" val="96584716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82E66176-F113-4F14-A0AD-0327DAFD30C3}"/>
              </a:ext>
            </a:extLst>
          </p:cNvPr>
          <p:cNvSpPr/>
          <p:nvPr/>
        </p:nvSpPr>
        <p:spPr>
          <a:xfrm>
            <a:off x="-12698" y="-114062"/>
            <a:ext cx="12204698" cy="1509823"/>
          </a:xfrm>
          <a:prstGeom prst="rect">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endParaRPr lang="en-GB" dirty="0">
              <a:solidFill>
                <a:srgbClr val="56B5B9"/>
              </a:solidFill>
              <a:ea typeface="+mn-lt"/>
              <a:cs typeface="+mn-lt"/>
            </a:endParaRPr>
          </a:p>
        </p:txBody>
      </p:sp>
      <p:sp>
        <p:nvSpPr>
          <p:cNvPr id="5" name="Title 1">
            <a:extLst>
              <a:ext uri="{FF2B5EF4-FFF2-40B4-BE49-F238E27FC236}">
                <a16:creationId xmlns:a16="http://schemas.microsoft.com/office/drawing/2014/main" id="{FC2977C2-0882-44B0-B5F4-7CC0935CB1AA}"/>
              </a:ext>
            </a:extLst>
          </p:cNvPr>
          <p:cNvSpPr>
            <a:spLocks noGrp="1"/>
          </p:cNvSpPr>
          <p:nvPr>
            <p:ph type="title"/>
          </p:nvPr>
        </p:nvSpPr>
        <p:spPr>
          <a:xfrm>
            <a:off x="230095" y="510197"/>
            <a:ext cx="10776572" cy="754187"/>
          </a:xfrm>
        </p:spPr>
        <p:txBody>
          <a:bodyPr>
            <a:normAutofit fontScale="90000"/>
          </a:bodyPr>
          <a:lstStyle/>
          <a:p>
            <a:r>
              <a:rPr lang="en-US" sz="8000" b="1" dirty="0">
                <a:solidFill>
                  <a:schemeClr val="bg1"/>
                </a:solidFill>
                <a:latin typeface="Arial Rounded MT Bold" panose="020F0704030504030204" pitchFamily="34" charset="0"/>
              </a:rPr>
              <a:t>About these slides </a:t>
            </a:r>
            <a:endParaRPr lang="en-GB" sz="8000" b="1" dirty="0">
              <a:solidFill>
                <a:schemeClr val="bg1"/>
              </a:solidFill>
              <a:latin typeface="Arial Rounded MT Bold" panose="020F0704030504030204" pitchFamily="34" charset="0"/>
            </a:endParaRPr>
          </a:p>
        </p:txBody>
      </p:sp>
      <p:sp>
        <p:nvSpPr>
          <p:cNvPr id="14" name="TextBox 13">
            <a:extLst>
              <a:ext uri="{FF2B5EF4-FFF2-40B4-BE49-F238E27FC236}">
                <a16:creationId xmlns:a16="http://schemas.microsoft.com/office/drawing/2014/main" id="{A584243B-8CFF-4101-9BCE-272E8B5A4B0D}"/>
              </a:ext>
            </a:extLst>
          </p:cNvPr>
          <p:cNvSpPr txBox="1"/>
          <p:nvPr/>
        </p:nvSpPr>
        <p:spPr>
          <a:xfrm>
            <a:off x="3554352" y="1658273"/>
            <a:ext cx="7764671" cy="5078313"/>
          </a:xfrm>
          <a:prstGeom prst="rect">
            <a:avLst/>
          </a:prstGeom>
          <a:noFill/>
        </p:spPr>
        <p:txBody>
          <a:bodyPr wrap="square">
            <a:spAutoFit/>
          </a:bodyPr>
          <a:lstStyle/>
          <a:p>
            <a:r>
              <a:rPr lang="en-GB" dirty="0"/>
              <a:t>This slide deck captures the key learning and impact from the two years of the Pilot, presented through the lens of the </a:t>
            </a:r>
            <a:r>
              <a:rPr lang="en-GB" i="1" dirty="0"/>
              <a:t>Making it Real</a:t>
            </a:r>
            <a:r>
              <a:rPr lang="en-GB" dirty="0"/>
              <a:t> framework.</a:t>
            </a:r>
          </a:p>
          <a:p>
            <a:r>
              <a:rPr lang="en-GB" dirty="0"/>
              <a:t> </a:t>
            </a:r>
          </a:p>
          <a:p>
            <a:r>
              <a:rPr lang="en-GB" dirty="0"/>
              <a:t>While the comprehensive evaluation report offers a detailed analysis of outcomes and objectives, this deck aims to provide accessible, actionable insights. </a:t>
            </a:r>
          </a:p>
          <a:p>
            <a:endParaRPr lang="en-GB" dirty="0"/>
          </a:p>
          <a:p>
            <a:r>
              <a:rPr lang="en-GB" dirty="0"/>
              <a:t>By aligning the findings with the </a:t>
            </a:r>
            <a:r>
              <a:rPr lang="en-GB" i="1" dirty="0"/>
              <a:t>Making it Real</a:t>
            </a:r>
            <a:r>
              <a:rPr lang="en-GB" dirty="0"/>
              <a:t> framework, the slides focus on the principles of personalised, person-centered support, ensuring the learning from the Pilot is practical and adaptable for those seeking to apply it. </a:t>
            </a:r>
          </a:p>
          <a:p>
            <a:endParaRPr lang="en-GB" dirty="0"/>
          </a:p>
          <a:p>
            <a:r>
              <a:rPr lang="en-GB" dirty="0"/>
              <a:t>Whether you are a Commissioner, Small Support provider, practitioner, policymaker, or housing provider, these slides are designed to highlight what has worked, what challenges remain, and how the Pilot has contributed to better outcomes for individuals and communities.</a:t>
            </a:r>
          </a:p>
          <a:p>
            <a:endParaRPr lang="en-GB" dirty="0"/>
          </a:p>
          <a:p>
            <a:r>
              <a:rPr lang="en-GB" dirty="0"/>
              <a:t>We hope this approach ensures the learning is both useful and usable, inspiring continued innovation and collaboration in delivering meaningful support.</a:t>
            </a:r>
          </a:p>
        </p:txBody>
      </p:sp>
      <p:pic>
        <p:nvPicPr>
          <p:cNvPr id="2" name="Picture 1" descr="A picture containing drawing, clock&#10;&#10;Description automatically generated">
            <a:extLst>
              <a:ext uri="{FF2B5EF4-FFF2-40B4-BE49-F238E27FC236}">
                <a16:creationId xmlns:a16="http://schemas.microsoft.com/office/drawing/2014/main" id="{D0C021F0-CBF9-66C9-2478-3820C552EFB0}"/>
              </a:ext>
            </a:extLst>
          </p:cNvPr>
          <p:cNvPicPr>
            <a:picLocks noChangeAspect="1"/>
          </p:cNvPicPr>
          <p:nvPr/>
        </p:nvPicPr>
        <p:blipFill rotWithShape="1">
          <a:blip r:embed="rId2">
            <a:extLst>
              <a:ext uri="{28A0092B-C50C-407E-A947-70E740481C1C}">
                <a14:useLocalDpi xmlns:a14="http://schemas.microsoft.com/office/drawing/2010/main" val="0"/>
              </a:ext>
            </a:extLst>
          </a:blip>
          <a:srcRect r="64118" b="19937"/>
          <a:stretch/>
        </p:blipFill>
        <p:spPr>
          <a:xfrm>
            <a:off x="11400500" y="6087703"/>
            <a:ext cx="766101" cy="743768"/>
          </a:xfrm>
          <a:prstGeom prst="rect">
            <a:avLst/>
          </a:prstGeom>
        </p:spPr>
      </p:pic>
      <p:pic>
        <p:nvPicPr>
          <p:cNvPr id="10" name="Picture 9">
            <a:extLst>
              <a:ext uri="{FF2B5EF4-FFF2-40B4-BE49-F238E27FC236}">
                <a16:creationId xmlns:a16="http://schemas.microsoft.com/office/drawing/2014/main" id="{A9F9ECE1-E397-299F-530A-A433E7F1B49E}"/>
              </a:ext>
            </a:extLst>
          </p:cNvPr>
          <p:cNvPicPr>
            <a:picLocks noChangeAspect="1"/>
          </p:cNvPicPr>
          <p:nvPr/>
        </p:nvPicPr>
        <p:blipFill>
          <a:blip r:embed="rId3"/>
          <a:stretch>
            <a:fillRect/>
          </a:stretch>
        </p:blipFill>
        <p:spPr>
          <a:xfrm>
            <a:off x="230095" y="2020020"/>
            <a:ext cx="3324257" cy="3324257"/>
          </a:xfrm>
          <a:prstGeom prst="rect">
            <a:avLst/>
          </a:prstGeom>
        </p:spPr>
      </p:pic>
    </p:spTree>
    <p:extLst>
      <p:ext uri="{BB962C8B-B14F-4D97-AF65-F5344CB8AC3E}">
        <p14:creationId xmlns:p14="http://schemas.microsoft.com/office/powerpoint/2010/main" val="421567229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82E66176-F113-4F14-A0AD-0327DAFD30C3}"/>
              </a:ext>
            </a:extLst>
          </p:cNvPr>
          <p:cNvSpPr/>
          <p:nvPr/>
        </p:nvSpPr>
        <p:spPr>
          <a:xfrm>
            <a:off x="-38097" y="-2"/>
            <a:ext cx="12204698" cy="1509823"/>
          </a:xfrm>
          <a:prstGeom prst="rect">
            <a:avLst/>
          </a:prstGeom>
          <a:solidFill>
            <a:srgbClr val="56B5B9"/>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endParaRPr lang="en-GB">
              <a:solidFill>
                <a:srgbClr val="56B5B9"/>
              </a:solidFill>
              <a:ea typeface="+mn-lt"/>
              <a:cs typeface="+mn-lt"/>
            </a:endParaRPr>
          </a:p>
        </p:txBody>
      </p:sp>
      <p:sp>
        <p:nvSpPr>
          <p:cNvPr id="5" name="Title 1">
            <a:extLst>
              <a:ext uri="{FF2B5EF4-FFF2-40B4-BE49-F238E27FC236}">
                <a16:creationId xmlns:a16="http://schemas.microsoft.com/office/drawing/2014/main" id="{FC2977C2-0882-44B0-B5F4-7CC0935CB1AA}"/>
              </a:ext>
            </a:extLst>
          </p:cNvPr>
          <p:cNvSpPr>
            <a:spLocks noGrp="1"/>
          </p:cNvSpPr>
          <p:nvPr>
            <p:ph type="title"/>
          </p:nvPr>
        </p:nvSpPr>
        <p:spPr>
          <a:xfrm>
            <a:off x="142056" y="426463"/>
            <a:ext cx="10776572" cy="754187"/>
          </a:xfrm>
        </p:spPr>
        <p:txBody>
          <a:bodyPr>
            <a:normAutofit fontScale="90000"/>
          </a:bodyPr>
          <a:lstStyle/>
          <a:p>
            <a:r>
              <a:rPr lang="en-US" sz="3200" b="1" dirty="0">
                <a:solidFill>
                  <a:schemeClr val="bg1"/>
                </a:solidFill>
                <a:latin typeface="Arial Rounded MT Bold" panose="020F0704030504030204" pitchFamily="34" charset="0"/>
              </a:rPr>
              <a:t>Impact: Hopes, aspirations </a:t>
            </a:r>
            <a:br>
              <a:rPr lang="en-US" sz="3200" b="1" dirty="0">
                <a:solidFill>
                  <a:schemeClr val="bg1"/>
                </a:solidFill>
                <a:latin typeface="Arial Rounded MT Bold" panose="020F0704030504030204" pitchFamily="34" charset="0"/>
              </a:rPr>
            </a:br>
            <a:r>
              <a:rPr lang="en-US" sz="3200" b="1" dirty="0">
                <a:solidFill>
                  <a:schemeClr val="bg1"/>
                </a:solidFill>
                <a:latin typeface="Arial Rounded MT Bold" panose="020F0704030504030204" pitchFamily="34" charset="0"/>
              </a:rPr>
              <a:t>and plans </a:t>
            </a:r>
            <a:endParaRPr lang="en-GB" sz="3200" b="1" dirty="0">
              <a:solidFill>
                <a:schemeClr val="bg1"/>
              </a:solidFill>
              <a:latin typeface="Arial Rounded MT Bold" panose="020F0704030504030204" pitchFamily="34" charset="0"/>
            </a:endParaRPr>
          </a:p>
        </p:txBody>
      </p:sp>
      <p:sp>
        <p:nvSpPr>
          <p:cNvPr id="14" name="TextBox 13">
            <a:extLst>
              <a:ext uri="{FF2B5EF4-FFF2-40B4-BE49-F238E27FC236}">
                <a16:creationId xmlns:a16="http://schemas.microsoft.com/office/drawing/2014/main" id="{A584243B-8CFF-4101-9BCE-272E8B5A4B0D}"/>
              </a:ext>
            </a:extLst>
          </p:cNvPr>
          <p:cNvSpPr txBox="1"/>
          <p:nvPr/>
        </p:nvSpPr>
        <p:spPr>
          <a:xfrm>
            <a:off x="2454814" y="2373076"/>
            <a:ext cx="4275668" cy="3137077"/>
          </a:xfrm>
          <a:prstGeom prst="rect">
            <a:avLst/>
          </a:prstGeom>
          <a:noFill/>
        </p:spPr>
        <p:txBody>
          <a:bodyPr wrap="square">
            <a:spAutoFit/>
          </a:bodyPr>
          <a:lstStyle/>
          <a:p>
            <a:pPr>
              <a:lnSpc>
                <a:spcPct val="107000"/>
              </a:lnSpc>
              <a:spcAft>
                <a:spcPts val="800"/>
              </a:spcAft>
              <a:tabLst>
                <a:tab pos="1466850" algn="l"/>
              </a:tabLst>
            </a:pPr>
            <a:r>
              <a:rPr lang="en-US" sz="1800" dirty="0">
                <a:effectLst/>
                <a:latin typeface="Arial" panose="020B0604020202020204" pitchFamily="34" charset="0"/>
                <a:ea typeface="Calibri" panose="020F0502020204030204" pitchFamily="34" charset="0"/>
                <a:cs typeface="Arial" panose="020B0604020202020204" pitchFamily="34" charset="0"/>
              </a:rPr>
              <a:t>In addition to having busy weeks filled with things people want and need to </a:t>
            </a:r>
            <a:r>
              <a:rPr lang="en-US" dirty="0">
                <a:latin typeface="Arial" panose="020B0604020202020204" pitchFamily="34" charset="0"/>
                <a:ea typeface="Calibri" panose="020F0502020204030204" pitchFamily="34" charset="0"/>
                <a:cs typeface="Arial" panose="020B0604020202020204" pitchFamily="34" charset="0"/>
              </a:rPr>
              <a:t>do, people also feel they </a:t>
            </a:r>
            <a:r>
              <a:rPr lang="en-US" b="1" dirty="0">
                <a:latin typeface="Arial" panose="020B0604020202020204" pitchFamily="34" charset="0"/>
                <a:ea typeface="Calibri" panose="020F0502020204030204" pitchFamily="34" charset="0"/>
                <a:cs typeface="Arial" panose="020B0604020202020204" pitchFamily="34" charset="0"/>
              </a:rPr>
              <a:t>are able to make plans for their future and have their hopes and aspirations taken seriously and supported. </a:t>
            </a:r>
          </a:p>
          <a:p>
            <a:pPr>
              <a:lnSpc>
                <a:spcPct val="107000"/>
              </a:lnSpc>
              <a:spcAft>
                <a:spcPts val="800"/>
              </a:spcAft>
              <a:tabLst>
                <a:tab pos="1466850" algn="l"/>
              </a:tabLst>
            </a:pPr>
            <a:r>
              <a:rPr lang="en-US" dirty="0">
                <a:latin typeface="Arial" panose="020B0604020202020204" pitchFamily="34" charset="0"/>
                <a:ea typeface="Calibri" panose="020F0502020204030204" pitchFamily="34" charset="0"/>
                <a:cs typeface="Arial" panose="020B0604020202020204" pitchFamily="34" charset="0"/>
              </a:rPr>
              <a:t>Again, this is something new for many people, as they feel previous support hasn’t taken this element of their lives seriously. </a:t>
            </a:r>
            <a:endParaRPr lang="en-GB" sz="1800" dirty="0">
              <a:effectLst/>
              <a:latin typeface="Arial" panose="020B0604020202020204" pitchFamily="34" charset="0"/>
              <a:ea typeface="Calibri" panose="020F0502020204030204" pitchFamily="34" charset="0"/>
              <a:cs typeface="Arial" panose="020B0604020202020204" pitchFamily="34" charset="0"/>
            </a:endParaRPr>
          </a:p>
        </p:txBody>
      </p:sp>
      <p:pic>
        <p:nvPicPr>
          <p:cNvPr id="2" name="Picture 1" descr="A picture containing drawing, clock&#10;&#10;Description automatically generated">
            <a:extLst>
              <a:ext uri="{FF2B5EF4-FFF2-40B4-BE49-F238E27FC236}">
                <a16:creationId xmlns:a16="http://schemas.microsoft.com/office/drawing/2014/main" id="{FB755379-0B17-AB95-885B-5E445A066D6E}"/>
              </a:ext>
            </a:extLst>
          </p:cNvPr>
          <p:cNvPicPr>
            <a:picLocks noChangeAspect="1"/>
          </p:cNvPicPr>
          <p:nvPr/>
        </p:nvPicPr>
        <p:blipFill rotWithShape="1">
          <a:blip r:embed="rId2">
            <a:extLst>
              <a:ext uri="{28A0092B-C50C-407E-A947-70E740481C1C}">
                <a14:useLocalDpi xmlns:a14="http://schemas.microsoft.com/office/drawing/2010/main" val="0"/>
              </a:ext>
            </a:extLst>
          </a:blip>
          <a:srcRect r="64118" b="19937"/>
          <a:stretch/>
        </p:blipFill>
        <p:spPr>
          <a:xfrm>
            <a:off x="11400500" y="6087703"/>
            <a:ext cx="766101" cy="743768"/>
          </a:xfrm>
          <a:prstGeom prst="rect">
            <a:avLst/>
          </a:prstGeom>
        </p:spPr>
      </p:pic>
      <p:pic>
        <p:nvPicPr>
          <p:cNvPr id="1026" name="Picture 2" descr="Person centred plan">
            <a:extLst>
              <a:ext uri="{FF2B5EF4-FFF2-40B4-BE49-F238E27FC236}">
                <a16:creationId xmlns:a16="http://schemas.microsoft.com/office/drawing/2014/main" id="{7FFB26A8-3ED5-B36F-7A29-B55B03378D2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0095" y="3513281"/>
            <a:ext cx="1996872" cy="1996872"/>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BFB2A605-C49E-08FA-E4C5-859D2F753525}"/>
              </a:ext>
            </a:extLst>
          </p:cNvPr>
          <p:cNvSpPr txBox="1"/>
          <p:nvPr/>
        </p:nvSpPr>
        <p:spPr>
          <a:xfrm>
            <a:off x="10350812" y="347884"/>
            <a:ext cx="2083981" cy="923330"/>
          </a:xfrm>
          <a:prstGeom prst="rect">
            <a:avLst/>
          </a:prstGeom>
          <a:noFill/>
        </p:spPr>
        <p:txBody>
          <a:bodyPr wrap="square" rtlCol="0">
            <a:spAutoFit/>
          </a:bodyPr>
          <a:lstStyle/>
          <a:p>
            <a:r>
              <a:rPr lang="en-GB" dirty="0">
                <a:solidFill>
                  <a:schemeClr val="bg1"/>
                </a:solidFill>
                <a:latin typeface="Arial Nova Light"/>
                <a:cs typeface="Calibri Light"/>
              </a:rPr>
              <a:t>Wellbeing &amp; independence</a:t>
            </a:r>
          </a:p>
          <a:p>
            <a:endParaRPr lang="en-GB" dirty="0"/>
          </a:p>
        </p:txBody>
      </p:sp>
      <p:pic>
        <p:nvPicPr>
          <p:cNvPr id="6" name="Picture 3230">
            <a:extLst>
              <a:ext uri="{FF2B5EF4-FFF2-40B4-BE49-F238E27FC236}">
                <a16:creationId xmlns:a16="http://schemas.microsoft.com/office/drawing/2014/main" id="{315D5E8F-661B-21C3-D6B8-F8AF8A5461B8}"/>
              </a:ext>
              <a:ext uri="{C183D7F6-B498-43B3-948B-1728B52AA6E4}">
                <adec:decorative xmlns:adec="http://schemas.microsoft.com/office/drawing/2017/decorative" val="1"/>
              </a:ext>
            </a:extLst>
          </p:cNvPr>
          <p:cNvPicPr>
            <a:picLocks noChangeAspect="1"/>
          </p:cNvPicPr>
          <p:nvPr/>
        </p:nvPicPr>
        <p:blipFill>
          <a:blip r:embed="rId4"/>
          <a:stretch>
            <a:fillRect/>
          </a:stretch>
        </p:blipFill>
        <p:spPr>
          <a:xfrm>
            <a:off x="9672364" y="426463"/>
            <a:ext cx="478973" cy="469901"/>
          </a:xfrm>
          <a:prstGeom prst="rect">
            <a:avLst/>
          </a:prstGeom>
        </p:spPr>
      </p:pic>
      <p:sp>
        <p:nvSpPr>
          <p:cNvPr id="7" name="TextBox 6">
            <a:extLst>
              <a:ext uri="{FF2B5EF4-FFF2-40B4-BE49-F238E27FC236}">
                <a16:creationId xmlns:a16="http://schemas.microsoft.com/office/drawing/2014/main" id="{D9A5FDD7-ABB5-6356-5547-D0BBA6AABF2C}"/>
              </a:ext>
            </a:extLst>
          </p:cNvPr>
          <p:cNvSpPr txBox="1"/>
          <p:nvPr/>
        </p:nvSpPr>
        <p:spPr>
          <a:xfrm>
            <a:off x="7495953" y="275879"/>
            <a:ext cx="1839433" cy="958063"/>
          </a:xfrm>
          <a:prstGeom prst="rect">
            <a:avLst/>
          </a:prstGeom>
          <a:noFill/>
        </p:spPr>
        <p:txBody>
          <a:bodyPr wrap="square" rtlCol="0">
            <a:spAutoFit/>
          </a:bodyPr>
          <a:lstStyle/>
          <a:p>
            <a:r>
              <a:rPr lang="en-US" dirty="0">
                <a:solidFill>
                  <a:schemeClr val="bg1"/>
                </a:solidFill>
                <a:latin typeface="Arial Nova Light" panose="020B0304020202020204" pitchFamily="34" charset="0"/>
              </a:rPr>
              <a:t>Flexible &amp; integrated care &amp; support</a:t>
            </a:r>
            <a:endParaRPr lang="en-GB" dirty="0">
              <a:solidFill>
                <a:schemeClr val="bg1"/>
              </a:solidFill>
            </a:endParaRPr>
          </a:p>
        </p:txBody>
      </p:sp>
      <p:pic>
        <p:nvPicPr>
          <p:cNvPr id="8" name="Graphic 7" descr="Watering Plant with solid fill">
            <a:extLst>
              <a:ext uri="{FF2B5EF4-FFF2-40B4-BE49-F238E27FC236}">
                <a16:creationId xmlns:a16="http://schemas.microsoft.com/office/drawing/2014/main" id="{7A9D26F3-2C5C-7BB1-6E82-8FC1FA520336}"/>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6958330" y="426463"/>
            <a:ext cx="437885" cy="437885"/>
          </a:xfrm>
          <a:prstGeom prst="rect">
            <a:avLst/>
          </a:prstGeom>
        </p:spPr>
      </p:pic>
      <p:sp>
        <p:nvSpPr>
          <p:cNvPr id="9" name="Speech Bubble: Rectangle with Corners Rounded 8">
            <a:extLst>
              <a:ext uri="{FF2B5EF4-FFF2-40B4-BE49-F238E27FC236}">
                <a16:creationId xmlns:a16="http://schemas.microsoft.com/office/drawing/2014/main" id="{BD4E8C36-6810-5C9D-BC4D-5EEFC12F0AD0}"/>
              </a:ext>
            </a:extLst>
          </p:cNvPr>
          <p:cNvSpPr/>
          <p:nvPr/>
        </p:nvSpPr>
        <p:spPr>
          <a:xfrm>
            <a:off x="6958329" y="2110920"/>
            <a:ext cx="4969508" cy="3137077"/>
          </a:xfrm>
          <a:prstGeom prst="wedgeRoundRectCallout">
            <a:avLst>
              <a:gd name="adj1" fmla="val -41474"/>
              <a:gd name="adj2" fmla="val 81351"/>
              <a:gd name="adj3" fmla="val 16667"/>
            </a:avLst>
          </a:prstGeom>
          <a:solidFill>
            <a:srgbClr val="BBE1E3"/>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lnSpc>
                <a:spcPct val="150000"/>
              </a:lnSpc>
            </a:pPr>
            <a:r>
              <a:rPr lang="en-US" sz="1800" dirty="0">
                <a:solidFill>
                  <a:srgbClr val="002060"/>
                </a:solidFill>
                <a:latin typeface="Arial" panose="020B0604020202020204" pitchFamily="34" charset="0"/>
                <a:cs typeface="Arial" panose="020B0604020202020204" pitchFamily="34" charset="0"/>
              </a:rPr>
              <a:t>“</a:t>
            </a:r>
            <a:r>
              <a:rPr lang="en-US" sz="1800" i="1" dirty="0">
                <a:solidFill>
                  <a:schemeClr val="tx1"/>
                </a:solidFill>
                <a:latin typeface="Arial" panose="020B0604020202020204" pitchFamily="34" charset="0"/>
                <a:cs typeface="Arial" panose="020B0604020202020204" pitchFamily="34" charset="0"/>
              </a:rPr>
              <a:t>I have so many plans, I am always thinking about the future…I want to use the money I make from making things for driving lessons and then, eventually, to buy a car….I know I can do that here….”  </a:t>
            </a:r>
            <a:r>
              <a:rPr lang="en-US" dirty="0">
                <a:solidFill>
                  <a:schemeClr val="tx1"/>
                </a:solidFill>
                <a:latin typeface="Arial" panose="020B0604020202020204" pitchFamily="34" charset="0"/>
                <a:cs typeface="Arial" panose="020B0604020202020204" pitchFamily="34" charset="0"/>
              </a:rPr>
              <a:t>(</a:t>
            </a:r>
            <a:r>
              <a:rPr lang="en-US" sz="1800" dirty="0">
                <a:solidFill>
                  <a:schemeClr val="tx1"/>
                </a:solidFill>
                <a:latin typeface="Arial" panose="020B0604020202020204" pitchFamily="34" charset="0"/>
                <a:cs typeface="Arial" panose="020B0604020202020204" pitchFamily="34" charset="0"/>
              </a:rPr>
              <a:t>Individual).</a:t>
            </a:r>
          </a:p>
        </p:txBody>
      </p:sp>
    </p:spTree>
    <p:extLst>
      <p:ext uri="{BB962C8B-B14F-4D97-AF65-F5344CB8AC3E}">
        <p14:creationId xmlns:p14="http://schemas.microsoft.com/office/powerpoint/2010/main" val="52930947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82E66176-F113-4F14-A0AD-0327DAFD30C3}"/>
              </a:ext>
            </a:extLst>
          </p:cNvPr>
          <p:cNvSpPr/>
          <p:nvPr/>
        </p:nvSpPr>
        <p:spPr>
          <a:xfrm>
            <a:off x="-38097" y="0"/>
            <a:ext cx="12204698" cy="1509823"/>
          </a:xfrm>
          <a:prstGeom prst="rect">
            <a:avLst/>
          </a:prstGeom>
          <a:solidFill>
            <a:srgbClr val="B06099"/>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endParaRPr lang="en-GB">
              <a:solidFill>
                <a:srgbClr val="56B5B9"/>
              </a:solidFill>
              <a:ea typeface="+mn-lt"/>
              <a:cs typeface="+mn-lt"/>
            </a:endParaRPr>
          </a:p>
        </p:txBody>
      </p:sp>
      <p:sp>
        <p:nvSpPr>
          <p:cNvPr id="5" name="Title 1">
            <a:extLst>
              <a:ext uri="{FF2B5EF4-FFF2-40B4-BE49-F238E27FC236}">
                <a16:creationId xmlns:a16="http://schemas.microsoft.com/office/drawing/2014/main" id="{FC2977C2-0882-44B0-B5F4-7CC0935CB1AA}"/>
              </a:ext>
            </a:extLst>
          </p:cNvPr>
          <p:cNvSpPr>
            <a:spLocks noGrp="1"/>
          </p:cNvSpPr>
          <p:nvPr>
            <p:ph type="title"/>
          </p:nvPr>
        </p:nvSpPr>
        <p:spPr>
          <a:xfrm>
            <a:off x="230095" y="551760"/>
            <a:ext cx="10776572" cy="754187"/>
          </a:xfrm>
        </p:spPr>
        <p:txBody>
          <a:bodyPr>
            <a:normAutofit fontScale="90000"/>
          </a:bodyPr>
          <a:lstStyle/>
          <a:p>
            <a:r>
              <a:rPr lang="en-US" sz="8000" b="1" dirty="0">
                <a:solidFill>
                  <a:schemeClr val="bg1"/>
                </a:solidFill>
                <a:latin typeface="Arial Rounded MT Bold" panose="020F0704030504030204" pitchFamily="34" charset="0"/>
              </a:rPr>
              <a:t>Challenges (1)</a:t>
            </a:r>
            <a:endParaRPr lang="en-GB" sz="8000" b="1" dirty="0">
              <a:solidFill>
                <a:schemeClr val="bg1"/>
              </a:solidFill>
              <a:latin typeface="Arial Rounded MT Bold" panose="020F0704030504030204" pitchFamily="34" charset="0"/>
            </a:endParaRPr>
          </a:p>
        </p:txBody>
      </p:sp>
      <p:sp>
        <p:nvSpPr>
          <p:cNvPr id="14" name="TextBox 13">
            <a:extLst>
              <a:ext uri="{FF2B5EF4-FFF2-40B4-BE49-F238E27FC236}">
                <a16:creationId xmlns:a16="http://schemas.microsoft.com/office/drawing/2014/main" id="{A584243B-8CFF-4101-9BCE-272E8B5A4B0D}"/>
              </a:ext>
            </a:extLst>
          </p:cNvPr>
          <p:cNvSpPr txBox="1"/>
          <p:nvPr/>
        </p:nvSpPr>
        <p:spPr>
          <a:xfrm>
            <a:off x="2506133" y="1578201"/>
            <a:ext cx="9051458" cy="6336799"/>
          </a:xfrm>
          <a:prstGeom prst="rect">
            <a:avLst/>
          </a:prstGeom>
          <a:noFill/>
        </p:spPr>
        <p:txBody>
          <a:bodyPr wrap="square">
            <a:spAutoFit/>
          </a:bodyPr>
          <a:lstStyle/>
          <a:p>
            <a:pPr>
              <a:lnSpc>
                <a:spcPct val="107000"/>
              </a:lnSpc>
              <a:spcAft>
                <a:spcPts val="800"/>
              </a:spcAft>
              <a:tabLst>
                <a:tab pos="1466850" algn="l"/>
              </a:tabLst>
            </a:pPr>
            <a:r>
              <a:rPr lang="en-US" sz="1800" dirty="0">
                <a:effectLst/>
                <a:latin typeface="Arial" panose="020B0604020202020204" pitchFamily="34" charset="0"/>
                <a:ea typeface="Calibri" panose="020F0502020204030204" pitchFamily="34" charset="0"/>
                <a:cs typeface="Arial" panose="020B0604020202020204" pitchFamily="34" charset="0"/>
              </a:rPr>
              <a:t>Everyone who contributed to this piece of work over the two years, told us about different challenges the Pilot has faced. Despite their different positions and perspectives, the majority </a:t>
            </a:r>
            <a:r>
              <a:rPr lang="en-US" dirty="0">
                <a:latin typeface="Arial" panose="020B0604020202020204" pitchFamily="34" charset="0"/>
                <a:ea typeface="Calibri" panose="020F0502020204030204" pitchFamily="34" charset="0"/>
                <a:cs typeface="Arial" panose="020B0604020202020204" pitchFamily="34" charset="0"/>
              </a:rPr>
              <a:t>raised the same points and shared </a:t>
            </a:r>
            <a:r>
              <a:rPr lang="en-US" sz="1800" dirty="0">
                <a:latin typeface="Arial" panose="020B0604020202020204" pitchFamily="34" charset="0"/>
                <a:ea typeface="Calibri" panose="020F0502020204030204" pitchFamily="34" charset="0"/>
                <a:cs typeface="Arial" panose="020B0604020202020204" pitchFamily="34" charset="0"/>
              </a:rPr>
              <a:t>this learning in a bid to ensure ongoing backing for Small Supports in Leeds is mindful of this context, whilst also ensuring other areas introducing Small Supports have this knowledge to support their endeavors. </a:t>
            </a:r>
            <a:endParaRPr lang="en-US" dirty="0">
              <a:latin typeface="Arial" panose="020B0604020202020204" pitchFamily="34" charset="0"/>
              <a:ea typeface="Calibri" panose="020F0502020204030204" pitchFamily="34" charset="0"/>
              <a:cs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altLang="en-US" sz="1800" b="1" i="0" u="none" strike="noStrike" cap="none" normalizeH="0" baseline="0" dirty="0">
                <a:ln>
                  <a:noFill/>
                </a:ln>
                <a:solidFill>
                  <a:schemeClr val="tx1"/>
                </a:solidFill>
                <a:effectLst/>
                <a:latin typeface="Arial" panose="020B0604020202020204" pitchFamily="34" charset="0"/>
              </a:rPr>
              <a:t>  Housing availability and suitability</a:t>
            </a:r>
            <a:r>
              <a:rPr kumimoji="0" lang="en-US" altLang="en-US" sz="1800" b="0" i="0" u="none" strike="noStrike" cap="none" normalizeH="0" baseline="0" dirty="0">
                <a:ln>
                  <a:noFill/>
                </a:ln>
                <a:solidFill>
                  <a:schemeClr val="tx1"/>
                </a:solidFill>
                <a:effectLst/>
                <a:latin typeface="Arial" panose="020B0604020202020204" pitchFamily="34" charset="0"/>
              </a:rPr>
              <a:t>: Securing appropriate housing was identified as the primary challenge in the Pilot, due to limited availability of accessible and affordable properties, high market demand, and a lack of Housing Associations willing or able to accommodate tenants.</a:t>
            </a:r>
          </a:p>
          <a:p>
            <a:pPr marL="0" marR="0" lvl="0" indent="0" algn="l" defTabSz="914400" rtl="0" eaLnBrk="0" fontAlgn="base" latinLnBrk="0" hangingPunct="0">
              <a:lnSpc>
                <a:spcPct val="100000"/>
              </a:lnSpc>
              <a:spcBef>
                <a:spcPct val="0"/>
              </a:spcBef>
              <a:spcAft>
                <a:spcPct val="0"/>
              </a:spcAft>
              <a:buClrTx/>
              <a:buSzTx/>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altLang="en-US" sz="1800" b="1" i="0" u="none" strike="noStrike" cap="none" normalizeH="0" baseline="0" dirty="0">
                <a:ln>
                  <a:noFill/>
                </a:ln>
                <a:solidFill>
                  <a:schemeClr val="tx1"/>
                </a:solidFill>
                <a:effectLst/>
                <a:latin typeface="Arial" panose="020B0604020202020204" pitchFamily="34" charset="0"/>
              </a:rPr>
              <a:t>  Referral delays</a:t>
            </a:r>
            <a:r>
              <a:rPr kumimoji="0" lang="en-US" altLang="en-US" sz="1800" b="0" i="0" u="none" strike="noStrike" cap="none" normalizeH="0" baseline="0" dirty="0">
                <a:ln>
                  <a:noFill/>
                </a:ln>
                <a:solidFill>
                  <a:schemeClr val="tx1"/>
                </a:solidFill>
                <a:effectLst/>
                <a:latin typeface="Arial" panose="020B0604020202020204" pitchFamily="34" charset="0"/>
              </a:rPr>
              <a:t>: Delays in starting services often stemmed from housing issues, causing longer-than-expected waits for individuals. Conversely, when placements broke down unexpectedly, Small Support providers were required to initiate support quickly, leaving insufficient time to build rapport with individuals before service delivery.</a:t>
            </a:r>
          </a:p>
          <a:p>
            <a:pPr>
              <a:lnSpc>
                <a:spcPct val="107000"/>
              </a:lnSpc>
              <a:spcAft>
                <a:spcPts val="800"/>
              </a:spcAft>
              <a:tabLst>
                <a:tab pos="1466850" algn="l"/>
              </a:tabLst>
            </a:pPr>
            <a:endParaRPr lang="en-US" dirty="0">
              <a:latin typeface="Arial" panose="020B0604020202020204" pitchFamily="34" charset="0"/>
              <a:ea typeface="Calibri" panose="020F0502020204030204" pitchFamily="34" charset="0"/>
              <a:cs typeface="Arial" panose="020B0604020202020204" pitchFamily="34" charset="0"/>
            </a:endParaRPr>
          </a:p>
          <a:p>
            <a:pPr>
              <a:lnSpc>
                <a:spcPct val="107000"/>
              </a:lnSpc>
              <a:spcAft>
                <a:spcPts val="800"/>
              </a:spcAft>
              <a:tabLst>
                <a:tab pos="1466850" algn="l"/>
              </a:tabLst>
            </a:pPr>
            <a:endParaRPr lang="en-US" sz="1800" dirty="0">
              <a:latin typeface="Arial" panose="020B0604020202020204" pitchFamily="34" charset="0"/>
              <a:ea typeface="Calibri" panose="020F0502020204030204" pitchFamily="34" charset="0"/>
              <a:cs typeface="Arial" panose="020B0604020202020204" pitchFamily="34" charset="0"/>
            </a:endParaRPr>
          </a:p>
          <a:p>
            <a:pPr>
              <a:lnSpc>
                <a:spcPct val="107000"/>
              </a:lnSpc>
              <a:spcAft>
                <a:spcPts val="800"/>
              </a:spcAft>
              <a:tabLst>
                <a:tab pos="1466850" algn="l"/>
              </a:tabLst>
            </a:pPr>
            <a:endParaRPr lang="en-US" dirty="0">
              <a:latin typeface="Arial" panose="020B0604020202020204" pitchFamily="34" charset="0"/>
              <a:ea typeface="Calibri" panose="020F0502020204030204" pitchFamily="34" charset="0"/>
              <a:cs typeface="Arial" panose="020B0604020202020204" pitchFamily="34" charset="0"/>
            </a:endParaRPr>
          </a:p>
          <a:p>
            <a:pPr>
              <a:lnSpc>
                <a:spcPct val="107000"/>
              </a:lnSpc>
              <a:spcAft>
                <a:spcPts val="800"/>
              </a:spcAft>
              <a:tabLst>
                <a:tab pos="1466850" algn="l"/>
              </a:tabLst>
            </a:pPr>
            <a:endParaRPr lang="en-US" dirty="0">
              <a:latin typeface="Arial" panose="020B0604020202020204" pitchFamily="34" charset="0"/>
              <a:ea typeface="Calibri" panose="020F0502020204030204" pitchFamily="34" charset="0"/>
              <a:cs typeface="Arial" panose="020B0604020202020204" pitchFamily="34" charset="0"/>
            </a:endParaRPr>
          </a:p>
          <a:p>
            <a:pPr>
              <a:lnSpc>
                <a:spcPct val="107000"/>
              </a:lnSpc>
              <a:spcAft>
                <a:spcPts val="800"/>
              </a:spcAft>
              <a:tabLst>
                <a:tab pos="1466850" algn="l"/>
              </a:tabLst>
            </a:pPr>
            <a:endParaRPr lang="en-US" dirty="0">
              <a:latin typeface="Arial" panose="020B0604020202020204" pitchFamily="34" charset="0"/>
              <a:ea typeface="Calibri" panose="020F0502020204030204" pitchFamily="34" charset="0"/>
              <a:cs typeface="Arial" panose="020B0604020202020204" pitchFamily="34" charset="0"/>
            </a:endParaRPr>
          </a:p>
        </p:txBody>
      </p:sp>
      <p:sp>
        <p:nvSpPr>
          <p:cNvPr id="12" name="Rectangle: Rounded Corners 11">
            <a:extLst>
              <a:ext uri="{FF2B5EF4-FFF2-40B4-BE49-F238E27FC236}">
                <a16:creationId xmlns:a16="http://schemas.microsoft.com/office/drawing/2014/main" id="{3C16F213-8572-4D1F-9A5B-C3369E28987A}"/>
              </a:ext>
            </a:extLst>
          </p:cNvPr>
          <p:cNvSpPr/>
          <p:nvPr/>
        </p:nvSpPr>
        <p:spPr>
          <a:xfrm>
            <a:off x="1574801" y="1693406"/>
            <a:ext cx="10236200" cy="1422400"/>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sz="3600" dirty="0">
              <a:solidFill>
                <a:schemeClr val="accent2">
                  <a:lumMod val="60000"/>
                  <a:lumOff val="40000"/>
                </a:schemeClr>
              </a:solidFill>
              <a:latin typeface="Arial Rounded MT Bold" panose="020F0704030504030204" pitchFamily="34" charset="0"/>
            </a:endParaRPr>
          </a:p>
        </p:txBody>
      </p:sp>
      <p:pic>
        <p:nvPicPr>
          <p:cNvPr id="2" name="Picture 1" descr="A picture containing drawing, clock&#10;&#10;Description automatically generated">
            <a:extLst>
              <a:ext uri="{FF2B5EF4-FFF2-40B4-BE49-F238E27FC236}">
                <a16:creationId xmlns:a16="http://schemas.microsoft.com/office/drawing/2014/main" id="{FB755379-0B17-AB95-885B-5E445A066D6E}"/>
              </a:ext>
            </a:extLst>
          </p:cNvPr>
          <p:cNvPicPr>
            <a:picLocks noChangeAspect="1"/>
          </p:cNvPicPr>
          <p:nvPr/>
        </p:nvPicPr>
        <p:blipFill rotWithShape="1">
          <a:blip r:embed="rId2">
            <a:extLst>
              <a:ext uri="{28A0092B-C50C-407E-A947-70E740481C1C}">
                <a14:useLocalDpi xmlns:a14="http://schemas.microsoft.com/office/drawing/2010/main" val="0"/>
              </a:ext>
            </a:extLst>
          </a:blip>
          <a:srcRect r="64118" b="19937"/>
          <a:stretch/>
        </p:blipFill>
        <p:spPr>
          <a:xfrm>
            <a:off x="11400500" y="6087703"/>
            <a:ext cx="766101" cy="743768"/>
          </a:xfrm>
          <a:prstGeom prst="rect">
            <a:avLst/>
          </a:prstGeom>
        </p:spPr>
      </p:pic>
      <p:pic>
        <p:nvPicPr>
          <p:cNvPr id="1026" name="Picture 2" descr="Man thinking about his problems">
            <a:extLst>
              <a:ext uri="{FF2B5EF4-FFF2-40B4-BE49-F238E27FC236}">
                <a16:creationId xmlns:a16="http://schemas.microsoft.com/office/drawing/2014/main" id="{00ACA7C8-70F8-470C-AB9B-64A5343497B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9844" y="2944333"/>
            <a:ext cx="2335466" cy="233546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1722059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82E66176-F113-4F14-A0AD-0327DAFD30C3}"/>
              </a:ext>
            </a:extLst>
          </p:cNvPr>
          <p:cNvSpPr/>
          <p:nvPr/>
        </p:nvSpPr>
        <p:spPr>
          <a:xfrm>
            <a:off x="-38097" y="0"/>
            <a:ext cx="12204698" cy="1509823"/>
          </a:xfrm>
          <a:prstGeom prst="rect">
            <a:avLst/>
          </a:prstGeom>
          <a:solidFill>
            <a:srgbClr val="B06099"/>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endParaRPr lang="en-GB">
              <a:solidFill>
                <a:srgbClr val="56B5B9"/>
              </a:solidFill>
              <a:ea typeface="+mn-lt"/>
              <a:cs typeface="+mn-lt"/>
            </a:endParaRPr>
          </a:p>
        </p:txBody>
      </p:sp>
      <p:sp>
        <p:nvSpPr>
          <p:cNvPr id="5" name="Title 1">
            <a:extLst>
              <a:ext uri="{FF2B5EF4-FFF2-40B4-BE49-F238E27FC236}">
                <a16:creationId xmlns:a16="http://schemas.microsoft.com/office/drawing/2014/main" id="{FC2977C2-0882-44B0-B5F4-7CC0935CB1AA}"/>
              </a:ext>
            </a:extLst>
          </p:cNvPr>
          <p:cNvSpPr>
            <a:spLocks noGrp="1"/>
          </p:cNvSpPr>
          <p:nvPr>
            <p:ph type="title"/>
          </p:nvPr>
        </p:nvSpPr>
        <p:spPr>
          <a:xfrm>
            <a:off x="230095" y="551760"/>
            <a:ext cx="10776572" cy="754187"/>
          </a:xfrm>
        </p:spPr>
        <p:txBody>
          <a:bodyPr>
            <a:normAutofit fontScale="90000"/>
          </a:bodyPr>
          <a:lstStyle/>
          <a:p>
            <a:r>
              <a:rPr lang="en-US" sz="8000" b="1" dirty="0">
                <a:solidFill>
                  <a:schemeClr val="bg1"/>
                </a:solidFill>
                <a:latin typeface="Arial Rounded MT Bold" panose="020F0704030504030204" pitchFamily="34" charset="0"/>
              </a:rPr>
              <a:t>Challenges (2)</a:t>
            </a:r>
            <a:endParaRPr lang="en-GB" sz="8000" b="1" dirty="0">
              <a:solidFill>
                <a:schemeClr val="bg1"/>
              </a:solidFill>
              <a:latin typeface="Arial Rounded MT Bold" panose="020F0704030504030204" pitchFamily="34" charset="0"/>
            </a:endParaRPr>
          </a:p>
        </p:txBody>
      </p:sp>
      <p:sp>
        <p:nvSpPr>
          <p:cNvPr id="14" name="TextBox 13">
            <a:extLst>
              <a:ext uri="{FF2B5EF4-FFF2-40B4-BE49-F238E27FC236}">
                <a16:creationId xmlns:a16="http://schemas.microsoft.com/office/drawing/2014/main" id="{A584243B-8CFF-4101-9BCE-272E8B5A4B0D}"/>
              </a:ext>
            </a:extLst>
          </p:cNvPr>
          <p:cNvSpPr txBox="1"/>
          <p:nvPr/>
        </p:nvSpPr>
        <p:spPr>
          <a:xfrm>
            <a:off x="2074844" y="1509823"/>
            <a:ext cx="9505049" cy="7012625"/>
          </a:xfrm>
          <a:prstGeom prst="rect">
            <a:avLst/>
          </a:prstGeom>
          <a:noFill/>
        </p:spPr>
        <p:txBody>
          <a:bodyPr wrap="square">
            <a:spAutoFit/>
          </a:bodyPr>
          <a:lstStyle/>
          <a:p>
            <a:pPr marL="285750" indent="-285750">
              <a:lnSpc>
                <a:spcPct val="107000"/>
              </a:lnSpc>
              <a:spcAft>
                <a:spcPts val="800"/>
              </a:spcAft>
              <a:buFont typeface="Arial" panose="020B0604020202020204" pitchFamily="34" charset="0"/>
              <a:buChar char="•"/>
              <a:tabLst>
                <a:tab pos="1466850" algn="l"/>
              </a:tabLst>
            </a:pPr>
            <a:r>
              <a:rPr kumimoji="0" lang="en-US" altLang="en-US" sz="1800" b="1" i="0" u="none" strike="noStrike" cap="none" normalizeH="0" baseline="0" dirty="0">
                <a:ln>
                  <a:noFill/>
                </a:ln>
                <a:solidFill>
                  <a:schemeClr val="tx1"/>
                </a:solidFill>
                <a:effectLst/>
                <a:latin typeface="Arial" panose="020B0604020202020204" pitchFamily="34" charset="0"/>
              </a:rPr>
              <a:t>Financial sustainability</a:t>
            </a:r>
            <a:r>
              <a:rPr kumimoji="0" lang="en-US" altLang="en-US" sz="1800" b="0" i="0" u="none" strike="noStrike" cap="none" normalizeH="0" baseline="0" dirty="0">
                <a:ln>
                  <a:noFill/>
                </a:ln>
                <a:solidFill>
                  <a:schemeClr val="tx1"/>
                </a:solidFill>
                <a:effectLst/>
                <a:latin typeface="Arial" panose="020B0604020202020204" pitchFamily="34" charset="0"/>
              </a:rPr>
              <a:t>: Questions arose around the long-term financial viability of the approach throughout th</a:t>
            </a:r>
            <a:r>
              <a:rPr lang="en-US" altLang="en-US" dirty="0">
                <a:latin typeface="Arial" panose="020B0604020202020204" pitchFamily="34" charset="0"/>
              </a:rPr>
              <a:t>e Pilot</a:t>
            </a:r>
            <a:r>
              <a:rPr kumimoji="0" lang="en-US" altLang="en-US" sz="1800" b="0" i="0" u="none" strike="noStrike" cap="none" normalizeH="0" baseline="0" dirty="0">
                <a:ln>
                  <a:noFill/>
                </a:ln>
                <a:solidFill>
                  <a:schemeClr val="tx1"/>
                </a:solidFill>
                <a:effectLst/>
                <a:latin typeface="Arial" panose="020B0604020202020204" pitchFamily="34" charset="0"/>
              </a:rPr>
              <a:t>. Concerns included the potential impact of individuals' income surpassing Housing Benefit thresholds, leading to unaffordable rent and whether the approach leads to cost saving from reduced service usage. </a:t>
            </a:r>
          </a:p>
          <a:p>
            <a:pPr marL="285750" indent="-285750">
              <a:lnSpc>
                <a:spcPct val="107000"/>
              </a:lnSpc>
              <a:spcAft>
                <a:spcPts val="800"/>
              </a:spcAft>
              <a:buFont typeface="Arial" panose="020B0604020202020204" pitchFamily="34" charset="0"/>
              <a:buChar char="•"/>
              <a:tabLst>
                <a:tab pos="1466850" algn="l"/>
              </a:tabLst>
            </a:pPr>
            <a:r>
              <a:rPr kumimoji="0" lang="en-US" altLang="en-US" b="1" i="0" u="none" strike="noStrike" cap="none" normalizeH="0" baseline="0" dirty="0">
                <a:ln>
                  <a:noFill/>
                </a:ln>
                <a:solidFill>
                  <a:schemeClr val="tx1"/>
                </a:solidFill>
                <a:effectLst/>
                <a:latin typeface="Arial" panose="020B0604020202020204" pitchFamily="34" charset="0"/>
              </a:rPr>
              <a:t>Recruitment and retention of </a:t>
            </a:r>
            <a:r>
              <a:rPr lang="en-US" altLang="en-US" b="1" dirty="0">
                <a:latin typeface="Arial" panose="020B0604020202020204" pitchFamily="34" charset="0"/>
              </a:rPr>
              <a:t>s</a:t>
            </a:r>
            <a:r>
              <a:rPr kumimoji="0" lang="en-US" altLang="en-US" b="1" i="0" u="none" strike="noStrike" cap="none" normalizeH="0" baseline="0" dirty="0">
                <a:ln>
                  <a:noFill/>
                </a:ln>
                <a:solidFill>
                  <a:schemeClr val="tx1"/>
                </a:solidFill>
                <a:effectLst/>
                <a:latin typeface="Arial" panose="020B0604020202020204" pitchFamily="34" charset="0"/>
              </a:rPr>
              <a:t>taff</a:t>
            </a:r>
            <a:r>
              <a:rPr kumimoji="0" lang="en-US" altLang="en-US" b="0" i="0" u="none" strike="noStrike" cap="none" normalizeH="0" baseline="0" dirty="0">
                <a:ln>
                  <a:noFill/>
                </a:ln>
                <a:solidFill>
                  <a:schemeClr val="tx1"/>
                </a:solidFill>
                <a:effectLst/>
                <a:latin typeface="Arial" panose="020B0604020202020204" pitchFamily="34" charset="0"/>
              </a:rPr>
              <a:t>: Finding and retaining staff who align with the ethos of Small Supports proved challenging. Staff are often recruited based on shared interests with individuals rather than traditional qualifications, complicating and slowing the process. The demanding nature of the roles highlighted the importance of maintaining staff commitment to the model.</a:t>
            </a:r>
          </a:p>
          <a:p>
            <a:pPr marL="285750" indent="-285750">
              <a:lnSpc>
                <a:spcPct val="107000"/>
              </a:lnSpc>
              <a:spcAft>
                <a:spcPts val="800"/>
              </a:spcAft>
              <a:buFont typeface="Arial" panose="020B0604020202020204" pitchFamily="34" charset="0"/>
              <a:buChar char="•"/>
              <a:tabLst>
                <a:tab pos="1466850" algn="l"/>
              </a:tabLst>
            </a:pPr>
            <a:r>
              <a:rPr kumimoji="0" lang="en-US" altLang="en-US" sz="1800" b="1" i="0" u="none" strike="noStrike" cap="none" normalizeH="0" baseline="0" dirty="0">
                <a:ln>
                  <a:noFill/>
                </a:ln>
                <a:solidFill>
                  <a:schemeClr val="tx1"/>
                </a:solidFill>
                <a:effectLst/>
                <a:latin typeface="Arial" panose="020B0604020202020204" pitchFamily="34" charset="0"/>
              </a:rPr>
              <a:t>Systemic and cultural </a:t>
            </a:r>
            <a:r>
              <a:rPr lang="en-US" altLang="en-US" b="1" dirty="0">
                <a:latin typeface="Arial" panose="020B0604020202020204" pitchFamily="34" charset="0"/>
              </a:rPr>
              <a:t>b</a:t>
            </a:r>
            <a:r>
              <a:rPr kumimoji="0" lang="en-US" altLang="en-US" sz="1800" b="1" i="0" u="none" strike="noStrike" cap="none" normalizeH="0" baseline="0" dirty="0">
                <a:ln>
                  <a:noFill/>
                </a:ln>
                <a:solidFill>
                  <a:schemeClr val="tx1"/>
                </a:solidFill>
                <a:effectLst/>
                <a:latin typeface="Arial" panose="020B0604020202020204" pitchFamily="34" charset="0"/>
              </a:rPr>
              <a:t>arriers</a:t>
            </a:r>
            <a:r>
              <a:rPr kumimoji="0" lang="en-US" altLang="en-US" sz="1800" b="0" i="0" u="none" strike="noStrike" cap="none" normalizeH="0" baseline="0" dirty="0">
                <a:ln>
                  <a:noFill/>
                </a:ln>
                <a:solidFill>
                  <a:schemeClr val="tx1"/>
                </a:solidFill>
                <a:effectLst/>
                <a:latin typeface="Arial" panose="020B0604020202020204" pitchFamily="34" charset="0"/>
              </a:rPr>
              <a:t>: Adapting to local authority commissioning and procurement processes presented challenges, particularly as systemic resistance to the Small Supports model required significant advocacy. There were concerns that future responsiveness to the model may decline as the initiative becomes embedded within existing systems.</a:t>
            </a:r>
          </a:p>
          <a:p>
            <a:pPr marL="285750" indent="-285750">
              <a:lnSpc>
                <a:spcPct val="107000"/>
              </a:lnSpc>
              <a:spcAft>
                <a:spcPts val="800"/>
              </a:spcAft>
              <a:buFont typeface="Arial" panose="020B0604020202020204" pitchFamily="34" charset="0"/>
              <a:buChar char="•"/>
              <a:tabLst>
                <a:tab pos="1466850" algn="l"/>
              </a:tabLst>
            </a:pPr>
            <a:r>
              <a:rPr kumimoji="0" lang="en-US" altLang="en-US" sz="1800" b="1" i="0" u="none" strike="noStrike" cap="none" normalizeH="0" baseline="0" dirty="0">
                <a:ln>
                  <a:noFill/>
                </a:ln>
                <a:solidFill>
                  <a:schemeClr val="tx1"/>
                </a:solidFill>
                <a:effectLst/>
                <a:latin typeface="Arial" panose="020B0604020202020204" pitchFamily="34" charset="0"/>
              </a:rPr>
              <a:t>Sustaining the Pilot’s momentum post-completion</a:t>
            </a:r>
            <a:r>
              <a:rPr kumimoji="0" lang="en-US" altLang="en-US" sz="1800" b="0" i="0" u="none" strike="noStrike" cap="none" normalizeH="0" baseline="0" dirty="0">
                <a:ln>
                  <a:noFill/>
                </a:ln>
                <a:solidFill>
                  <a:schemeClr val="tx1"/>
                </a:solidFill>
                <a:effectLst/>
                <a:latin typeface="Arial" panose="020B0604020202020204" pitchFamily="34" charset="0"/>
              </a:rPr>
              <a:t>: Participants reflected on the need for continued support and knowledge-sharing to ensure Small Supports thrive beyond   the Pilot and are successfully adopted in other areas.</a:t>
            </a:r>
          </a:p>
          <a:p>
            <a:pPr marL="285750" indent="-285750">
              <a:lnSpc>
                <a:spcPct val="107000"/>
              </a:lnSpc>
              <a:spcAft>
                <a:spcPts val="800"/>
              </a:spcAft>
              <a:buFont typeface="Arial" panose="020B0604020202020204" pitchFamily="34" charset="0"/>
              <a:buChar char="•"/>
              <a:tabLst>
                <a:tab pos="1466850" algn="l"/>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a:p>
            <a:pPr marL="285750" indent="-285750">
              <a:lnSpc>
                <a:spcPct val="107000"/>
              </a:lnSpc>
              <a:spcAft>
                <a:spcPts val="800"/>
              </a:spcAft>
              <a:buFont typeface="Arial" panose="020B0604020202020204" pitchFamily="34" charset="0"/>
              <a:buChar char="•"/>
              <a:tabLst>
                <a:tab pos="1466850" algn="l"/>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a:p>
            <a:pPr>
              <a:lnSpc>
                <a:spcPct val="107000"/>
              </a:lnSpc>
              <a:spcAft>
                <a:spcPts val="800"/>
              </a:spcAft>
              <a:tabLst>
                <a:tab pos="1466850" algn="l"/>
              </a:tabLst>
            </a:pPr>
            <a:endParaRPr lang="en-US" sz="1800" dirty="0">
              <a:effectLst/>
              <a:latin typeface="Arial" panose="020B0604020202020204" pitchFamily="34" charset="0"/>
              <a:ea typeface="Calibri" panose="020F0502020204030204" pitchFamily="34" charset="0"/>
              <a:cs typeface="Arial" panose="020B0604020202020204" pitchFamily="34" charset="0"/>
            </a:endParaRPr>
          </a:p>
          <a:p>
            <a:pPr marL="285750" indent="-285750">
              <a:lnSpc>
                <a:spcPct val="107000"/>
              </a:lnSpc>
              <a:spcAft>
                <a:spcPts val="800"/>
              </a:spcAft>
              <a:buFont typeface="Arial" panose="020B0604020202020204" pitchFamily="34" charset="0"/>
              <a:buChar char="•"/>
              <a:tabLst>
                <a:tab pos="1466850" algn="l"/>
              </a:tabLst>
            </a:pPr>
            <a:endParaRPr lang="en-US" sz="1800" dirty="0">
              <a:effectLst/>
              <a:latin typeface="Arial" panose="020B0604020202020204" pitchFamily="34" charset="0"/>
              <a:ea typeface="Calibri" panose="020F0502020204030204" pitchFamily="34" charset="0"/>
              <a:cs typeface="Arial" panose="020B0604020202020204" pitchFamily="34" charset="0"/>
            </a:endParaRPr>
          </a:p>
        </p:txBody>
      </p:sp>
      <p:sp>
        <p:nvSpPr>
          <p:cNvPr id="12" name="Rectangle: Rounded Corners 11">
            <a:extLst>
              <a:ext uri="{FF2B5EF4-FFF2-40B4-BE49-F238E27FC236}">
                <a16:creationId xmlns:a16="http://schemas.microsoft.com/office/drawing/2014/main" id="{3C16F213-8572-4D1F-9A5B-C3369E28987A}"/>
              </a:ext>
            </a:extLst>
          </p:cNvPr>
          <p:cNvSpPr/>
          <p:nvPr/>
        </p:nvSpPr>
        <p:spPr>
          <a:xfrm>
            <a:off x="1619406" y="1633173"/>
            <a:ext cx="10236200" cy="1422400"/>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sz="3600" dirty="0">
              <a:solidFill>
                <a:schemeClr val="accent2">
                  <a:lumMod val="60000"/>
                  <a:lumOff val="40000"/>
                </a:schemeClr>
              </a:solidFill>
              <a:latin typeface="Arial Rounded MT Bold" panose="020F0704030504030204" pitchFamily="34" charset="0"/>
            </a:endParaRPr>
          </a:p>
        </p:txBody>
      </p:sp>
      <p:pic>
        <p:nvPicPr>
          <p:cNvPr id="2" name="Picture 1" descr="A picture containing drawing, clock&#10;&#10;Description automatically generated">
            <a:extLst>
              <a:ext uri="{FF2B5EF4-FFF2-40B4-BE49-F238E27FC236}">
                <a16:creationId xmlns:a16="http://schemas.microsoft.com/office/drawing/2014/main" id="{FB755379-0B17-AB95-885B-5E445A066D6E}"/>
              </a:ext>
            </a:extLst>
          </p:cNvPr>
          <p:cNvPicPr>
            <a:picLocks noChangeAspect="1"/>
          </p:cNvPicPr>
          <p:nvPr/>
        </p:nvPicPr>
        <p:blipFill rotWithShape="1">
          <a:blip r:embed="rId2">
            <a:extLst>
              <a:ext uri="{28A0092B-C50C-407E-A947-70E740481C1C}">
                <a14:useLocalDpi xmlns:a14="http://schemas.microsoft.com/office/drawing/2010/main" val="0"/>
              </a:ext>
            </a:extLst>
          </a:blip>
          <a:srcRect r="64118" b="19937"/>
          <a:stretch/>
        </p:blipFill>
        <p:spPr>
          <a:xfrm>
            <a:off x="11400500" y="6087703"/>
            <a:ext cx="766101" cy="743768"/>
          </a:xfrm>
          <a:prstGeom prst="rect">
            <a:avLst/>
          </a:prstGeom>
        </p:spPr>
      </p:pic>
      <p:pic>
        <p:nvPicPr>
          <p:cNvPr id="1026" name="Picture 2" descr="Man thinking about his problems">
            <a:extLst>
              <a:ext uri="{FF2B5EF4-FFF2-40B4-BE49-F238E27FC236}">
                <a16:creationId xmlns:a16="http://schemas.microsoft.com/office/drawing/2014/main" id="{00ACA7C8-70F8-470C-AB9B-64A5343497B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9844" y="2944333"/>
            <a:ext cx="1905000" cy="1905000"/>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1">
            <a:extLst>
              <a:ext uri="{FF2B5EF4-FFF2-40B4-BE49-F238E27FC236}">
                <a16:creationId xmlns:a16="http://schemas.microsoft.com/office/drawing/2014/main" id="{1B94C9A1-C35D-8D18-333E-ECF5962BF090}"/>
              </a:ext>
            </a:extLst>
          </p:cNvPr>
          <p:cNvSpPr>
            <a:spLocks noChangeArrowheads="1"/>
          </p:cNvSpPr>
          <p:nvPr/>
        </p:nvSpPr>
        <p:spPr bwMode="auto">
          <a:xfrm>
            <a:off x="0" y="-184666"/>
            <a:ext cx="328936"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Char char="•"/>
              <a:tabLst/>
            </a:pPr>
            <a:r>
              <a:rPr kumimoji="0" lang="en-US" altLang="en-US" sz="1800" b="0" i="0" u="none" strike="noStrike" cap="none" normalizeH="0" baseline="0" dirty="0">
                <a:ln>
                  <a:noFill/>
                </a:ln>
                <a:solidFill>
                  <a:schemeClr val="tx1"/>
                </a:solidFill>
                <a:effectLst/>
                <a:latin typeface="Arial" panose="020B0604020202020204" pitchFamily="34" charset="0"/>
              </a:rPr>
              <a:t>.</a:t>
            </a:r>
          </a:p>
        </p:txBody>
      </p:sp>
    </p:spTree>
    <p:extLst>
      <p:ext uri="{BB962C8B-B14F-4D97-AF65-F5344CB8AC3E}">
        <p14:creationId xmlns:p14="http://schemas.microsoft.com/office/powerpoint/2010/main" val="198044024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82E66176-F113-4F14-A0AD-0327DAFD30C3}"/>
              </a:ext>
            </a:extLst>
          </p:cNvPr>
          <p:cNvSpPr/>
          <p:nvPr/>
        </p:nvSpPr>
        <p:spPr>
          <a:xfrm>
            <a:off x="-38097" y="0"/>
            <a:ext cx="12204698" cy="1509823"/>
          </a:xfrm>
          <a:prstGeom prst="rect">
            <a:avLst/>
          </a:prstGeom>
          <a:solidFill>
            <a:srgbClr val="B06099"/>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endParaRPr lang="en-GB">
              <a:solidFill>
                <a:srgbClr val="56B5B9"/>
              </a:solidFill>
              <a:ea typeface="+mn-lt"/>
              <a:cs typeface="+mn-lt"/>
            </a:endParaRPr>
          </a:p>
        </p:txBody>
      </p:sp>
      <p:sp>
        <p:nvSpPr>
          <p:cNvPr id="5" name="Title 1">
            <a:extLst>
              <a:ext uri="{FF2B5EF4-FFF2-40B4-BE49-F238E27FC236}">
                <a16:creationId xmlns:a16="http://schemas.microsoft.com/office/drawing/2014/main" id="{FC2977C2-0882-44B0-B5F4-7CC0935CB1AA}"/>
              </a:ext>
            </a:extLst>
          </p:cNvPr>
          <p:cNvSpPr>
            <a:spLocks noGrp="1"/>
          </p:cNvSpPr>
          <p:nvPr>
            <p:ph type="title"/>
          </p:nvPr>
        </p:nvSpPr>
        <p:spPr>
          <a:xfrm>
            <a:off x="230095" y="551760"/>
            <a:ext cx="10776572" cy="754187"/>
          </a:xfrm>
        </p:spPr>
        <p:txBody>
          <a:bodyPr>
            <a:noAutofit/>
          </a:bodyPr>
          <a:lstStyle/>
          <a:p>
            <a:r>
              <a:rPr lang="en-US" sz="5400" b="1" dirty="0">
                <a:solidFill>
                  <a:schemeClr val="bg1"/>
                </a:solidFill>
                <a:latin typeface="Arial Rounded MT Bold" panose="020F0704030504030204" pitchFamily="34" charset="0"/>
              </a:rPr>
              <a:t>Overcoming challenges</a:t>
            </a:r>
            <a:endParaRPr lang="en-GB" sz="5400" b="1" dirty="0">
              <a:solidFill>
                <a:schemeClr val="bg1"/>
              </a:solidFill>
              <a:latin typeface="Arial Rounded MT Bold" panose="020F0704030504030204" pitchFamily="34" charset="0"/>
            </a:endParaRPr>
          </a:p>
        </p:txBody>
      </p:sp>
      <p:sp>
        <p:nvSpPr>
          <p:cNvPr id="14" name="TextBox 13">
            <a:extLst>
              <a:ext uri="{FF2B5EF4-FFF2-40B4-BE49-F238E27FC236}">
                <a16:creationId xmlns:a16="http://schemas.microsoft.com/office/drawing/2014/main" id="{A584243B-8CFF-4101-9BCE-272E8B5A4B0D}"/>
              </a:ext>
            </a:extLst>
          </p:cNvPr>
          <p:cNvSpPr txBox="1"/>
          <p:nvPr/>
        </p:nvSpPr>
        <p:spPr>
          <a:xfrm>
            <a:off x="2349041" y="1775549"/>
            <a:ext cx="9051458" cy="2555764"/>
          </a:xfrm>
          <a:prstGeom prst="rect">
            <a:avLst/>
          </a:prstGeom>
          <a:noFill/>
        </p:spPr>
        <p:txBody>
          <a:bodyPr wrap="square">
            <a:spAutoFit/>
          </a:bodyPr>
          <a:lstStyle/>
          <a:p>
            <a:pPr>
              <a:lnSpc>
                <a:spcPct val="107000"/>
              </a:lnSpc>
              <a:spcAft>
                <a:spcPts val="800"/>
              </a:spcAft>
              <a:tabLst>
                <a:tab pos="1466850" algn="l"/>
              </a:tabLst>
            </a:pPr>
            <a:r>
              <a:rPr lang="en-US" dirty="0">
                <a:latin typeface="Arial" panose="020B0604020202020204" pitchFamily="34" charset="0"/>
                <a:ea typeface="Calibri" panose="020F0502020204030204" pitchFamily="34" charset="0"/>
                <a:cs typeface="Arial" panose="020B0604020202020204" pitchFamily="34" charset="0"/>
              </a:rPr>
              <a:t>We heard the following suggestions of how some of the challenges detailed in the previous slides could be overcome and enable Small Supports to thrive both in Leeds and across the UK:</a:t>
            </a:r>
          </a:p>
          <a:p>
            <a:pPr>
              <a:lnSpc>
                <a:spcPct val="107000"/>
              </a:lnSpc>
              <a:spcAft>
                <a:spcPts val="800"/>
              </a:spcAft>
              <a:tabLst>
                <a:tab pos="1466850" algn="l"/>
              </a:tabLst>
            </a:pPr>
            <a:r>
              <a:rPr lang="en-US" dirty="0">
                <a:latin typeface="Arial" panose="020B0604020202020204" pitchFamily="34" charset="0"/>
                <a:ea typeface="Calibri" panose="020F0502020204030204" pitchFamily="34" charset="0"/>
                <a:cs typeface="Arial" panose="020B0604020202020204" pitchFamily="34" charset="0"/>
              </a:rPr>
              <a:t> </a:t>
            </a:r>
          </a:p>
          <a:p>
            <a:pPr>
              <a:lnSpc>
                <a:spcPct val="107000"/>
              </a:lnSpc>
              <a:spcAft>
                <a:spcPts val="800"/>
              </a:spcAft>
              <a:tabLst>
                <a:tab pos="1466850" algn="l"/>
              </a:tabLst>
            </a:pPr>
            <a:endParaRPr lang="en-US" b="1" dirty="0">
              <a:latin typeface="Arial" panose="020B0604020202020204" pitchFamily="34" charset="0"/>
              <a:ea typeface="Calibri" panose="020F0502020204030204" pitchFamily="34" charset="0"/>
              <a:cs typeface="Arial" panose="020B0604020202020204" pitchFamily="34" charset="0"/>
            </a:endParaRPr>
          </a:p>
          <a:p>
            <a:pPr>
              <a:lnSpc>
                <a:spcPct val="107000"/>
              </a:lnSpc>
              <a:spcAft>
                <a:spcPts val="800"/>
              </a:spcAft>
              <a:tabLst>
                <a:tab pos="1466850" algn="l"/>
              </a:tabLst>
            </a:pPr>
            <a:endParaRPr lang="en-US" b="1" dirty="0">
              <a:latin typeface="Arial" panose="020B0604020202020204" pitchFamily="34" charset="0"/>
              <a:ea typeface="Calibri" panose="020F0502020204030204" pitchFamily="34" charset="0"/>
              <a:cs typeface="Arial" panose="020B0604020202020204" pitchFamily="34" charset="0"/>
            </a:endParaRPr>
          </a:p>
          <a:p>
            <a:pPr marL="285750" indent="-285750">
              <a:lnSpc>
                <a:spcPct val="107000"/>
              </a:lnSpc>
              <a:spcAft>
                <a:spcPts val="800"/>
              </a:spcAft>
              <a:buFont typeface="Arial" panose="020B0604020202020204" pitchFamily="34" charset="0"/>
              <a:buChar char="•"/>
              <a:tabLst>
                <a:tab pos="1466850" algn="l"/>
              </a:tabLst>
            </a:pPr>
            <a:endParaRPr lang="en-US" sz="1800" dirty="0">
              <a:effectLst/>
              <a:latin typeface="Arial" panose="020B0604020202020204" pitchFamily="34" charset="0"/>
              <a:ea typeface="Calibri" panose="020F0502020204030204" pitchFamily="34" charset="0"/>
              <a:cs typeface="Arial" panose="020B0604020202020204" pitchFamily="34" charset="0"/>
            </a:endParaRPr>
          </a:p>
        </p:txBody>
      </p:sp>
      <p:sp>
        <p:nvSpPr>
          <p:cNvPr id="12" name="Rectangle: Rounded Corners 11">
            <a:extLst>
              <a:ext uri="{FF2B5EF4-FFF2-40B4-BE49-F238E27FC236}">
                <a16:creationId xmlns:a16="http://schemas.microsoft.com/office/drawing/2014/main" id="{3C16F213-8572-4D1F-9A5B-C3369E28987A}"/>
              </a:ext>
            </a:extLst>
          </p:cNvPr>
          <p:cNvSpPr/>
          <p:nvPr/>
        </p:nvSpPr>
        <p:spPr>
          <a:xfrm>
            <a:off x="1574801" y="1693406"/>
            <a:ext cx="10236200" cy="1422400"/>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sz="3600" dirty="0">
              <a:solidFill>
                <a:schemeClr val="accent2">
                  <a:lumMod val="60000"/>
                  <a:lumOff val="40000"/>
                </a:schemeClr>
              </a:solidFill>
              <a:latin typeface="Arial Rounded MT Bold" panose="020F0704030504030204" pitchFamily="34" charset="0"/>
            </a:endParaRPr>
          </a:p>
        </p:txBody>
      </p:sp>
      <p:pic>
        <p:nvPicPr>
          <p:cNvPr id="2" name="Picture 1" descr="A picture containing drawing, clock&#10;&#10;Description automatically generated">
            <a:extLst>
              <a:ext uri="{FF2B5EF4-FFF2-40B4-BE49-F238E27FC236}">
                <a16:creationId xmlns:a16="http://schemas.microsoft.com/office/drawing/2014/main" id="{FB755379-0B17-AB95-885B-5E445A066D6E}"/>
              </a:ext>
            </a:extLst>
          </p:cNvPr>
          <p:cNvPicPr>
            <a:picLocks noChangeAspect="1"/>
          </p:cNvPicPr>
          <p:nvPr/>
        </p:nvPicPr>
        <p:blipFill rotWithShape="1">
          <a:blip r:embed="rId3">
            <a:extLst>
              <a:ext uri="{28A0092B-C50C-407E-A947-70E740481C1C}">
                <a14:useLocalDpi xmlns:a14="http://schemas.microsoft.com/office/drawing/2010/main" val="0"/>
              </a:ext>
            </a:extLst>
          </a:blip>
          <a:srcRect r="64118" b="19937"/>
          <a:stretch/>
        </p:blipFill>
        <p:spPr>
          <a:xfrm>
            <a:off x="11400500" y="6087703"/>
            <a:ext cx="766101" cy="743768"/>
          </a:xfrm>
          <a:prstGeom prst="rect">
            <a:avLst/>
          </a:prstGeom>
        </p:spPr>
      </p:pic>
      <p:sp>
        <p:nvSpPr>
          <p:cNvPr id="7" name="Rectangle 3">
            <a:extLst>
              <a:ext uri="{FF2B5EF4-FFF2-40B4-BE49-F238E27FC236}">
                <a16:creationId xmlns:a16="http://schemas.microsoft.com/office/drawing/2014/main" id="{3341A993-F981-AD0B-BEF4-A5C3FC2678E9}"/>
              </a:ext>
            </a:extLst>
          </p:cNvPr>
          <p:cNvSpPr>
            <a:spLocks noChangeArrowheads="1"/>
          </p:cNvSpPr>
          <p:nvPr/>
        </p:nvSpPr>
        <p:spPr bwMode="auto">
          <a:xfrm>
            <a:off x="2255483" y="2912059"/>
            <a:ext cx="9754593" cy="31393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altLang="en-US" sz="1800" b="0" i="0" u="none" strike="noStrike" cap="none" normalizeH="0" baseline="0" dirty="0">
                <a:ln>
                  <a:noFill/>
                </a:ln>
                <a:solidFill>
                  <a:schemeClr val="tx1"/>
                </a:solidFill>
                <a:effectLst/>
                <a:latin typeface="Arial" panose="020B0604020202020204" pitchFamily="34" charset="0"/>
              </a:rPr>
              <a:t> Develop recruitment pipelines and explore creative solutions to staff retention.</a:t>
            </a:r>
          </a:p>
          <a:p>
            <a:pPr marL="0" marR="0" lvl="0" indent="0" algn="l" defTabSz="914400" rtl="0" eaLnBrk="0" fontAlgn="base" latinLnBrk="0" hangingPunct="0">
              <a:lnSpc>
                <a:spcPct val="100000"/>
              </a:lnSpc>
              <a:spcBef>
                <a:spcPct val="0"/>
              </a:spcBef>
              <a:spcAft>
                <a:spcPct val="0"/>
              </a:spcAft>
              <a:buClrTx/>
              <a:buSzTx/>
              <a:buFontTx/>
              <a:buChar char="•"/>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altLang="en-US" sz="1800" b="0" i="0" u="none" strike="noStrike" cap="none" normalizeH="0" baseline="0" dirty="0">
                <a:ln>
                  <a:noFill/>
                </a:ln>
                <a:solidFill>
                  <a:schemeClr val="tx1"/>
                </a:solidFill>
                <a:effectLst/>
                <a:latin typeface="Arial" panose="020B0604020202020204" pitchFamily="34" charset="0"/>
              </a:rPr>
              <a:t> Strengthen partnerships with housing providers and investors to secure suitable</a:t>
            </a:r>
          </a:p>
          <a:p>
            <a:pPr marL="0" marR="0" lvl="0" indent="0" algn="l" defTabSz="914400" rtl="0" eaLnBrk="0" fontAlgn="base" latinLnBrk="0" hangingPunct="0">
              <a:lnSpc>
                <a:spcPct val="100000"/>
              </a:lnSpc>
              <a:spcBef>
                <a:spcPct val="0"/>
              </a:spcBef>
              <a:spcAft>
                <a:spcPct val="0"/>
              </a:spcAft>
              <a:buClrTx/>
              <a:buSzTx/>
              <a:tabLst/>
            </a:pPr>
            <a:r>
              <a:rPr kumimoji="0" lang="en-US" altLang="en-US" sz="1800" b="0" i="0" u="none" strike="noStrike" cap="none" normalizeH="0" baseline="0" dirty="0">
                <a:ln>
                  <a:noFill/>
                </a:ln>
                <a:solidFill>
                  <a:schemeClr val="tx1"/>
                </a:solidFill>
                <a:effectLst/>
                <a:latin typeface="Arial" panose="020B0604020202020204" pitchFamily="34" charset="0"/>
              </a:rPr>
              <a:t> properties faster.</a:t>
            </a:r>
            <a:br>
              <a:rPr kumimoji="0" lang="en-US" altLang="en-US" sz="1800" b="0" i="0" u="none" strike="noStrike" cap="none" normalizeH="0" baseline="0" dirty="0">
                <a:ln>
                  <a:noFill/>
                </a:ln>
                <a:solidFill>
                  <a:schemeClr val="tx1"/>
                </a:solidFill>
                <a:effectLst/>
                <a:latin typeface="Arial" panose="020B0604020202020204" pitchFamily="34" charset="0"/>
              </a:rPr>
            </a:br>
            <a:endParaRPr kumimoji="0" lang="en-US" altLang="en-US" sz="1800" b="0" i="0" u="none" strike="noStrike" cap="none" normalizeH="0" baseline="0" dirty="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altLang="en-US" sz="1800" b="0" i="0" u="none" strike="noStrike" cap="none" normalizeH="0" baseline="0" dirty="0">
                <a:ln>
                  <a:noFill/>
                </a:ln>
                <a:solidFill>
                  <a:schemeClr val="tx1"/>
                </a:solidFill>
                <a:effectLst/>
                <a:latin typeface="Arial" panose="020B0604020202020204" pitchFamily="34" charset="0"/>
              </a:rPr>
              <a:t> Investigate long-term financial models that support individuals transitioning into employment.</a:t>
            </a:r>
          </a:p>
          <a:p>
            <a:pPr marL="0" marR="0" lvl="0" indent="0" algn="l" defTabSz="914400" rtl="0" eaLnBrk="0" fontAlgn="base" latinLnBrk="0" hangingPunct="0">
              <a:lnSpc>
                <a:spcPct val="100000"/>
              </a:lnSpc>
              <a:spcBef>
                <a:spcPct val="0"/>
              </a:spcBef>
              <a:spcAft>
                <a:spcPct val="0"/>
              </a:spcAft>
              <a:buClrTx/>
              <a:buSzTx/>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altLang="en-US" sz="1800" b="0" i="0" u="none" strike="noStrike" cap="none" normalizeH="0" baseline="0" dirty="0">
                <a:ln>
                  <a:noFill/>
                </a:ln>
                <a:solidFill>
                  <a:schemeClr val="tx1"/>
                </a:solidFill>
                <a:effectLst/>
                <a:latin typeface="Arial" panose="020B0604020202020204" pitchFamily="34" charset="0"/>
              </a:rPr>
              <a:t> Continue advocating for systemic flexibility, particularly in payment systems and referral</a:t>
            </a:r>
          </a:p>
          <a:p>
            <a:pPr marL="0" marR="0" lvl="0" indent="0" algn="l" defTabSz="914400" rtl="0" eaLnBrk="0" fontAlgn="base" latinLnBrk="0" hangingPunct="0">
              <a:lnSpc>
                <a:spcPct val="100000"/>
              </a:lnSpc>
              <a:spcBef>
                <a:spcPct val="0"/>
              </a:spcBef>
              <a:spcAft>
                <a:spcPct val="0"/>
              </a:spcAft>
              <a:buClrTx/>
              <a:buSzTx/>
              <a:tabLst/>
            </a:pPr>
            <a:r>
              <a:rPr kumimoji="0" lang="en-US" altLang="en-US" sz="1800" b="0" i="0" u="none" strike="noStrike" cap="none" normalizeH="0" baseline="0" dirty="0">
                <a:ln>
                  <a:noFill/>
                </a:ln>
                <a:solidFill>
                  <a:schemeClr val="tx1"/>
                </a:solidFill>
                <a:effectLst/>
                <a:latin typeface="Arial" panose="020B0604020202020204" pitchFamily="34" charset="0"/>
              </a:rPr>
              <a:t>processes.</a:t>
            </a:r>
            <a:br>
              <a:rPr kumimoji="0" lang="en-US" altLang="en-US" sz="1800" b="0" i="0" u="none" strike="noStrike" cap="none" normalizeH="0" baseline="0" dirty="0">
                <a:ln>
                  <a:noFill/>
                </a:ln>
                <a:solidFill>
                  <a:schemeClr val="tx1"/>
                </a:solidFill>
                <a:effectLst/>
                <a:latin typeface="Arial" panose="020B0604020202020204" pitchFamily="34" charset="0"/>
              </a:rPr>
            </a:b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8" name="TextBox 7">
            <a:extLst>
              <a:ext uri="{FF2B5EF4-FFF2-40B4-BE49-F238E27FC236}">
                <a16:creationId xmlns:a16="http://schemas.microsoft.com/office/drawing/2014/main" id="{C88DBB87-B1B9-B083-61E6-8FE99BDCFAB9}"/>
              </a:ext>
            </a:extLst>
          </p:cNvPr>
          <p:cNvSpPr txBox="1"/>
          <p:nvPr/>
        </p:nvSpPr>
        <p:spPr>
          <a:xfrm>
            <a:off x="10377242" y="438865"/>
            <a:ext cx="2046515" cy="923330"/>
          </a:xfrm>
          <a:prstGeom prst="rect">
            <a:avLst/>
          </a:prstGeom>
          <a:noFill/>
        </p:spPr>
        <p:txBody>
          <a:bodyPr wrap="square" rtlCol="0">
            <a:spAutoFit/>
          </a:bodyPr>
          <a:lstStyle/>
          <a:p>
            <a:r>
              <a:rPr lang="en-GB" dirty="0">
                <a:solidFill>
                  <a:schemeClr val="bg1"/>
                </a:solidFill>
                <a:latin typeface="Arial Nova Light"/>
                <a:cs typeface="Calibri Light"/>
              </a:rPr>
              <a:t>Information &amp; advice</a:t>
            </a:r>
          </a:p>
          <a:p>
            <a:endParaRPr lang="en-GB" dirty="0"/>
          </a:p>
        </p:txBody>
      </p:sp>
      <p:pic>
        <p:nvPicPr>
          <p:cNvPr id="9" name="Graphic 8" descr="Signpost with solid fill">
            <a:extLst>
              <a:ext uri="{FF2B5EF4-FFF2-40B4-BE49-F238E27FC236}">
                <a16:creationId xmlns:a16="http://schemas.microsoft.com/office/drawing/2014/main" id="{CCB9353F-B3BE-ECC1-0B6A-57264DA89C7B}"/>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9900973" y="551760"/>
            <a:ext cx="438226" cy="438226"/>
          </a:xfrm>
          <a:prstGeom prst="rect">
            <a:avLst/>
          </a:prstGeom>
        </p:spPr>
      </p:pic>
      <p:pic>
        <p:nvPicPr>
          <p:cNvPr id="11" name="Picture 10">
            <a:extLst>
              <a:ext uri="{FF2B5EF4-FFF2-40B4-BE49-F238E27FC236}">
                <a16:creationId xmlns:a16="http://schemas.microsoft.com/office/drawing/2014/main" id="{1B5E3104-8DD4-D739-6404-F449B65FD275}"/>
              </a:ext>
            </a:extLst>
          </p:cNvPr>
          <p:cNvPicPr>
            <a:picLocks noChangeAspect="1"/>
          </p:cNvPicPr>
          <p:nvPr/>
        </p:nvPicPr>
        <p:blipFill>
          <a:blip r:embed="rId6"/>
          <a:stretch>
            <a:fillRect/>
          </a:stretch>
        </p:blipFill>
        <p:spPr>
          <a:xfrm>
            <a:off x="-38172" y="2707901"/>
            <a:ext cx="2544305" cy="2544305"/>
          </a:xfrm>
          <a:prstGeom prst="rect">
            <a:avLst/>
          </a:prstGeom>
        </p:spPr>
      </p:pic>
    </p:spTree>
    <p:extLst>
      <p:ext uri="{BB962C8B-B14F-4D97-AF65-F5344CB8AC3E}">
        <p14:creationId xmlns:p14="http://schemas.microsoft.com/office/powerpoint/2010/main" val="1949666553"/>
      </p:ext>
    </p:extLst>
  </p:cSld>
  <p:clrMapOvr>
    <a:masterClrMapping/>
  </p:clrMapOvr>
  <p:extLst>
    <p:ext uri="{6950BFC3-D8DA-4A85-94F7-54DA5524770B}">
      <p188:commentRel xmlns:p188="http://schemas.microsoft.com/office/powerpoint/2018/8/main" r:id="rId2"/>
    </p:ext>
  </p:extLs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82E66176-F113-4F14-A0AD-0327DAFD30C3}"/>
              </a:ext>
            </a:extLst>
          </p:cNvPr>
          <p:cNvSpPr/>
          <p:nvPr/>
        </p:nvSpPr>
        <p:spPr>
          <a:xfrm>
            <a:off x="-12698" y="0"/>
            <a:ext cx="12204698" cy="1509823"/>
          </a:xfrm>
          <a:prstGeom prst="rect">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endParaRPr lang="en-GB">
              <a:solidFill>
                <a:srgbClr val="56B5B9"/>
              </a:solidFill>
              <a:ea typeface="+mn-lt"/>
              <a:cs typeface="+mn-lt"/>
            </a:endParaRPr>
          </a:p>
        </p:txBody>
      </p:sp>
      <p:sp>
        <p:nvSpPr>
          <p:cNvPr id="5" name="Title 1">
            <a:extLst>
              <a:ext uri="{FF2B5EF4-FFF2-40B4-BE49-F238E27FC236}">
                <a16:creationId xmlns:a16="http://schemas.microsoft.com/office/drawing/2014/main" id="{FC2977C2-0882-44B0-B5F4-7CC0935CB1AA}"/>
              </a:ext>
            </a:extLst>
          </p:cNvPr>
          <p:cNvSpPr>
            <a:spLocks noGrp="1"/>
          </p:cNvSpPr>
          <p:nvPr>
            <p:ph type="title"/>
          </p:nvPr>
        </p:nvSpPr>
        <p:spPr>
          <a:xfrm>
            <a:off x="230095" y="551760"/>
            <a:ext cx="10776572" cy="754187"/>
          </a:xfrm>
        </p:spPr>
        <p:txBody>
          <a:bodyPr>
            <a:normAutofit fontScale="90000"/>
          </a:bodyPr>
          <a:lstStyle/>
          <a:p>
            <a:r>
              <a:rPr lang="en-US" sz="8000" b="1" dirty="0">
                <a:solidFill>
                  <a:schemeClr val="bg1"/>
                </a:solidFill>
                <a:latin typeface="Arial Rounded MT Bold" panose="020F0704030504030204" pitchFamily="34" charset="0"/>
              </a:rPr>
              <a:t>A look to the future  </a:t>
            </a:r>
            <a:endParaRPr lang="en-GB" sz="8000" b="1" dirty="0">
              <a:solidFill>
                <a:schemeClr val="bg1"/>
              </a:solidFill>
              <a:latin typeface="Arial Rounded MT Bold" panose="020F0704030504030204" pitchFamily="34" charset="0"/>
            </a:endParaRPr>
          </a:p>
        </p:txBody>
      </p:sp>
      <p:sp>
        <p:nvSpPr>
          <p:cNvPr id="12" name="Rectangle: Rounded Corners 11">
            <a:extLst>
              <a:ext uri="{FF2B5EF4-FFF2-40B4-BE49-F238E27FC236}">
                <a16:creationId xmlns:a16="http://schemas.microsoft.com/office/drawing/2014/main" id="{3C16F213-8572-4D1F-9A5B-C3369E28987A}"/>
              </a:ext>
            </a:extLst>
          </p:cNvPr>
          <p:cNvSpPr/>
          <p:nvPr/>
        </p:nvSpPr>
        <p:spPr>
          <a:xfrm>
            <a:off x="127591" y="1557777"/>
            <a:ext cx="11683410" cy="1422400"/>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sz="3600" dirty="0">
              <a:solidFill>
                <a:schemeClr val="accent4"/>
              </a:solidFill>
              <a:latin typeface="Arial Rounded MT Bold" panose="020F0704030504030204" pitchFamily="34" charset="0"/>
            </a:endParaRPr>
          </a:p>
        </p:txBody>
      </p:sp>
      <p:pic>
        <p:nvPicPr>
          <p:cNvPr id="2" name="Picture 1" descr="A picture containing drawing, clock&#10;&#10;Description automatically generated">
            <a:extLst>
              <a:ext uri="{FF2B5EF4-FFF2-40B4-BE49-F238E27FC236}">
                <a16:creationId xmlns:a16="http://schemas.microsoft.com/office/drawing/2014/main" id="{619F0AEF-9EA5-8237-1C12-3040865A4B56}"/>
              </a:ext>
            </a:extLst>
          </p:cNvPr>
          <p:cNvPicPr>
            <a:picLocks noChangeAspect="1"/>
          </p:cNvPicPr>
          <p:nvPr/>
        </p:nvPicPr>
        <p:blipFill rotWithShape="1">
          <a:blip r:embed="rId3">
            <a:extLst>
              <a:ext uri="{28A0092B-C50C-407E-A947-70E740481C1C}">
                <a14:useLocalDpi xmlns:a14="http://schemas.microsoft.com/office/drawing/2010/main" val="0"/>
              </a:ext>
            </a:extLst>
          </a:blip>
          <a:srcRect r="64118" b="19937"/>
          <a:stretch/>
        </p:blipFill>
        <p:spPr>
          <a:xfrm>
            <a:off x="11400500" y="6087703"/>
            <a:ext cx="766101" cy="743768"/>
          </a:xfrm>
          <a:prstGeom prst="rect">
            <a:avLst/>
          </a:prstGeom>
        </p:spPr>
      </p:pic>
      <p:pic>
        <p:nvPicPr>
          <p:cNvPr id="3076" name="Picture 4" descr="Thumbs Up 3">
            <a:extLst>
              <a:ext uri="{FF2B5EF4-FFF2-40B4-BE49-F238E27FC236}">
                <a16:creationId xmlns:a16="http://schemas.microsoft.com/office/drawing/2014/main" id="{066E0D4B-2AA2-1D2B-324C-2FF4F7384ED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3342371"/>
            <a:ext cx="2226296" cy="2226296"/>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2DD20D8C-CB95-72E4-D295-73C8784BAF00}"/>
              </a:ext>
            </a:extLst>
          </p:cNvPr>
          <p:cNvSpPr txBox="1"/>
          <p:nvPr/>
        </p:nvSpPr>
        <p:spPr>
          <a:xfrm>
            <a:off x="2226296" y="1467400"/>
            <a:ext cx="9302475" cy="4824078"/>
          </a:xfrm>
          <a:prstGeom prst="rect">
            <a:avLst/>
          </a:prstGeom>
          <a:noFill/>
        </p:spPr>
        <p:txBody>
          <a:bodyPr wrap="square">
            <a:spAutoFit/>
          </a:bodyPr>
          <a:lstStyle/>
          <a:p>
            <a:pPr>
              <a:lnSpc>
                <a:spcPct val="107000"/>
              </a:lnSpc>
              <a:spcAft>
                <a:spcPts val="800"/>
              </a:spcAft>
              <a:tabLst>
                <a:tab pos="1466850" algn="l"/>
              </a:tabLst>
            </a:pPr>
            <a:r>
              <a:rPr lang="en-GB" dirty="0">
                <a:latin typeface="Arial" panose="020B0604020202020204" pitchFamily="34" charset="0"/>
                <a:cs typeface="Arial" panose="020B0604020202020204" pitchFamily="34" charset="0"/>
              </a:rPr>
              <a:t>The Small Supports Provision Pilot in Leeds has demonstrated the transformative impact of person-centered, community-based care. Through long-term commitment from Leeds City Council and collaboration among stakeholders, individuals have experienced significant improvements in independence, mental health, and quality of life. </a:t>
            </a:r>
          </a:p>
          <a:p>
            <a:pPr>
              <a:lnSpc>
                <a:spcPct val="107000"/>
              </a:lnSpc>
              <a:spcAft>
                <a:spcPts val="800"/>
              </a:spcAft>
              <a:tabLst>
                <a:tab pos="1466850" algn="l"/>
              </a:tabLst>
            </a:pPr>
            <a:r>
              <a:rPr lang="en-GB" dirty="0">
                <a:latin typeface="Arial" panose="020B0604020202020204" pitchFamily="34" charset="0"/>
                <a:cs typeface="Arial" panose="020B0604020202020204" pitchFamily="34" charset="0"/>
              </a:rPr>
              <a:t>Flexible systems, innovative solutions, and a focus on human rights enabled the Pilot to overcome challenges such as housing availability, staff recruitment, and systemic barriers. </a:t>
            </a:r>
          </a:p>
          <a:p>
            <a:pPr>
              <a:lnSpc>
                <a:spcPct val="107000"/>
              </a:lnSpc>
              <a:spcAft>
                <a:spcPts val="800"/>
              </a:spcAft>
              <a:tabLst>
                <a:tab pos="1466850" algn="l"/>
              </a:tabLst>
            </a:pPr>
            <a:r>
              <a:rPr lang="en-GB" dirty="0">
                <a:latin typeface="Arial" panose="020B0604020202020204" pitchFamily="34" charset="0"/>
                <a:cs typeface="Arial" panose="020B0604020202020204" pitchFamily="34" charset="0"/>
              </a:rPr>
              <a:t>The Pilot </a:t>
            </a:r>
            <a:r>
              <a:rPr lang="en-GB" dirty="0">
                <a:highlight>
                  <a:srgbClr val="FFFF00"/>
                </a:highlight>
                <a:latin typeface="Arial" panose="020B0604020202020204" pitchFamily="34" charset="0"/>
                <a:cs typeface="Arial" panose="020B0604020202020204" pitchFamily="34" charset="0"/>
              </a:rPr>
              <a:t>highlights</a:t>
            </a:r>
            <a:r>
              <a:rPr lang="en-GB" dirty="0">
                <a:latin typeface="Arial" panose="020B0604020202020204" pitchFamily="34" charset="0"/>
                <a:cs typeface="Arial" panose="020B0604020202020204" pitchFamily="34" charset="0"/>
              </a:rPr>
              <a:t> the importance of adaptability, clear communication, and a shared ethos in creating personalised, high-quality care. As a blueprint for systemic change, it offers a sustainable model with potential for broader application, supporting diverse groups and fostering autonomy and inclusion. </a:t>
            </a:r>
          </a:p>
          <a:p>
            <a:pPr>
              <a:lnSpc>
                <a:spcPct val="107000"/>
              </a:lnSpc>
              <a:spcAft>
                <a:spcPts val="800"/>
              </a:spcAft>
              <a:tabLst>
                <a:tab pos="1466850" algn="l"/>
              </a:tabLst>
            </a:pPr>
            <a:r>
              <a:rPr lang="en-GB" dirty="0">
                <a:latin typeface="Arial" panose="020B0604020202020204" pitchFamily="34" charset="0"/>
                <a:cs typeface="Arial" panose="020B0604020202020204" pitchFamily="34" charset="0"/>
              </a:rPr>
              <a:t>Moving forward, the integration of Small Supports into commissioning processes in Leeds is set to make the model part of the "business as usual“ service landscape, while the successes in the City should serve as evidence and motivation for the model’s roll out more broadly across the UK, paving the way for a more inclusive and individualised approach to support. </a:t>
            </a:r>
            <a:endParaRPr lang="en-US" dirty="0">
              <a:latin typeface="Arial" panose="020B060402020202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1084948815"/>
      </p:ext>
    </p:extLst>
  </p:cSld>
  <p:clrMapOvr>
    <a:masterClrMapping/>
  </p:clrMapOvr>
  <p:extLst>
    <p:ext uri="{6950BFC3-D8DA-4A85-94F7-54DA5524770B}">
      <p188:commentRel xmlns:p188="http://schemas.microsoft.com/office/powerpoint/2018/8/main" r:id="rId2"/>
    </p:ext>
  </p:extLs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526D5C45-7FDA-4D02-AF92-48ABFB52C7D9}"/>
              </a:ext>
            </a:extLst>
          </p:cNvPr>
          <p:cNvSpPr txBox="1"/>
          <p:nvPr/>
        </p:nvSpPr>
        <p:spPr>
          <a:xfrm>
            <a:off x="6160724" y="4612"/>
            <a:ext cx="5827221" cy="6032998"/>
          </a:xfrm>
          <a:prstGeom prst="rect">
            <a:avLst/>
          </a:prstGeom>
          <a:noFill/>
        </p:spPr>
        <p:txBody>
          <a:bodyPr wrap="square" lIns="91440" tIns="45720" rIns="91440" bIns="45720" anchor="t">
            <a:spAutoFit/>
          </a:bodyPr>
          <a:lstStyle/>
          <a:p>
            <a:pPr algn="ctr">
              <a:lnSpc>
                <a:spcPct val="107000"/>
              </a:lnSpc>
              <a:spcAft>
                <a:spcPts val="800"/>
              </a:spcAft>
            </a:pPr>
            <a:endParaRPr lang="en-GB" sz="3200" dirty="0">
              <a:solidFill>
                <a:srgbClr val="56B5B9"/>
              </a:solidFill>
              <a:latin typeface="Arial Rounded MT Bold"/>
              <a:cs typeface="Times New Roman"/>
            </a:endParaRPr>
          </a:p>
          <a:p>
            <a:pPr algn="ctr">
              <a:lnSpc>
                <a:spcPct val="107000"/>
              </a:lnSpc>
              <a:spcAft>
                <a:spcPts val="800"/>
              </a:spcAft>
            </a:pPr>
            <a:r>
              <a:rPr lang="en-GB" sz="3200" dirty="0">
                <a:solidFill>
                  <a:srgbClr val="56B5B9"/>
                </a:solidFill>
                <a:latin typeface="Arial Rounded MT Bold"/>
                <a:cs typeface="Times New Roman"/>
              </a:rPr>
              <a:t>More Information</a:t>
            </a:r>
            <a:endParaRPr lang="en-GB" dirty="0">
              <a:latin typeface="Arial" panose="020B0604020202020204" pitchFamily="34" charset="0"/>
              <a:cs typeface="Arial" panose="020B0604020202020204" pitchFamily="34" charset="0"/>
              <a:hlinkClick r:id="rId2"/>
            </a:endParaRPr>
          </a:p>
          <a:p>
            <a:pPr algn="ctr">
              <a:lnSpc>
                <a:spcPct val="107000"/>
              </a:lnSpc>
              <a:spcAft>
                <a:spcPts val="800"/>
              </a:spcAft>
            </a:pPr>
            <a:r>
              <a:rPr lang="en-GB" sz="2000" dirty="0">
                <a:latin typeface="Arial Nova Light"/>
              </a:rPr>
              <a:t>NDTi are working with other Local Authority areas in England to capture learning from the Small Supports programmes they develop.  This information will be shared via our website and across the Small Supports Network. </a:t>
            </a:r>
          </a:p>
          <a:p>
            <a:pPr algn="ctr">
              <a:lnSpc>
                <a:spcPct val="107000"/>
              </a:lnSpc>
              <a:spcAft>
                <a:spcPts val="800"/>
              </a:spcAft>
            </a:pPr>
            <a:r>
              <a:rPr lang="en-GB" sz="2000" dirty="0">
                <a:latin typeface="Arial Nova Light"/>
              </a:rPr>
              <a:t>For more information visit: </a:t>
            </a:r>
          </a:p>
          <a:p>
            <a:pPr algn="ctr">
              <a:lnSpc>
                <a:spcPct val="107000"/>
              </a:lnSpc>
              <a:spcAft>
                <a:spcPts val="800"/>
              </a:spcAft>
            </a:pPr>
            <a:r>
              <a:rPr lang="en-GB" sz="2000" dirty="0">
                <a:solidFill>
                  <a:srgbClr val="56B5B9"/>
                </a:solidFill>
                <a:latin typeface="Arial Nova Light"/>
                <a:hlinkClick r:id="rId3"/>
              </a:rPr>
              <a:t>https://www.ndti.org.uk/resources/publication/small-supports-evaluation-reports</a:t>
            </a:r>
            <a:r>
              <a:rPr lang="en-GB" sz="2000" dirty="0">
                <a:solidFill>
                  <a:srgbClr val="56B5B9"/>
                </a:solidFill>
                <a:latin typeface="Arial Nova Light"/>
              </a:rPr>
              <a:t>	</a:t>
            </a:r>
          </a:p>
          <a:p>
            <a:pPr algn="ctr">
              <a:lnSpc>
                <a:spcPct val="107000"/>
              </a:lnSpc>
              <a:spcAft>
                <a:spcPts val="800"/>
              </a:spcAft>
            </a:pPr>
            <a:r>
              <a:rPr lang="en-GB" sz="2000" b="1" dirty="0">
                <a:latin typeface="Arial Nova Light"/>
              </a:rPr>
              <a:t> 		</a:t>
            </a:r>
          </a:p>
          <a:p>
            <a:pPr algn="ctr">
              <a:lnSpc>
                <a:spcPct val="107000"/>
              </a:lnSpc>
              <a:spcAft>
                <a:spcPts val="800"/>
              </a:spcAft>
            </a:pPr>
            <a:r>
              <a:rPr lang="en-GB" sz="2000">
                <a:latin typeface="Arial Nova Light"/>
              </a:rPr>
              <a:t>or </a:t>
            </a:r>
            <a:r>
              <a:rPr lang="en-GB" sz="2000" dirty="0">
                <a:latin typeface="Arial Nova Light"/>
              </a:rPr>
              <a:t>contact Dr. Victoria Mason-Angelow: </a:t>
            </a:r>
          </a:p>
          <a:p>
            <a:pPr algn="ctr">
              <a:lnSpc>
                <a:spcPct val="107000"/>
              </a:lnSpc>
              <a:spcAft>
                <a:spcPts val="800"/>
              </a:spcAft>
            </a:pPr>
            <a:r>
              <a:rPr lang="en-GB" sz="2400" dirty="0">
                <a:solidFill>
                  <a:srgbClr val="000000"/>
                </a:solidFill>
                <a:latin typeface="Calibri Light" panose="020F0302020204030204" pitchFamily="34" charset="0"/>
                <a:cs typeface="Times New Roman" panose="02020603050405020304" pitchFamily="18" charset="0"/>
                <a:hlinkClick r:id="rId4"/>
              </a:rPr>
              <a:t>victoria.mason-Angelow@ndti.org.uk</a:t>
            </a:r>
            <a:r>
              <a:rPr lang="en-GB" sz="2400" dirty="0">
                <a:solidFill>
                  <a:srgbClr val="000000"/>
                </a:solidFill>
                <a:latin typeface="Calibri Light" panose="020F0302020204030204" pitchFamily="34" charset="0"/>
                <a:cs typeface="Times New Roman" panose="02020603050405020304" pitchFamily="18" charset="0"/>
              </a:rPr>
              <a:t> </a:t>
            </a:r>
          </a:p>
          <a:p>
            <a:pPr algn="ctr">
              <a:lnSpc>
                <a:spcPct val="107000"/>
              </a:lnSpc>
              <a:spcAft>
                <a:spcPts val="800"/>
              </a:spcAft>
            </a:pPr>
            <a:endParaRPr lang="en-GB" sz="24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2" name="Rectangle 11">
            <a:extLst>
              <a:ext uri="{FF2B5EF4-FFF2-40B4-BE49-F238E27FC236}">
                <a16:creationId xmlns:a16="http://schemas.microsoft.com/office/drawing/2014/main" id="{D4E2FD01-426E-8F46-9756-3F0E6AE49A41}"/>
              </a:ext>
            </a:extLst>
          </p:cNvPr>
          <p:cNvSpPr/>
          <p:nvPr/>
        </p:nvSpPr>
        <p:spPr>
          <a:xfrm>
            <a:off x="-16929" y="-850"/>
            <a:ext cx="6108698" cy="6858000"/>
          </a:xfrm>
          <a:prstGeom prst="rect">
            <a:avLst/>
          </a:prstGeom>
          <a:solidFill>
            <a:srgbClr val="56B5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AD3727BE-37F9-4CC9-908B-E365766B984B}"/>
              </a:ext>
            </a:extLst>
          </p:cNvPr>
          <p:cNvSpPr>
            <a:spLocks noGrp="1"/>
          </p:cNvSpPr>
          <p:nvPr>
            <p:ph type="title"/>
          </p:nvPr>
        </p:nvSpPr>
        <p:spPr>
          <a:xfrm>
            <a:off x="263322" y="922113"/>
            <a:ext cx="5325110" cy="1219200"/>
          </a:xfrm>
        </p:spPr>
        <p:txBody>
          <a:bodyPr>
            <a:normAutofit fontScale="90000"/>
          </a:bodyPr>
          <a:lstStyle/>
          <a:p>
            <a:pPr algn="ctr"/>
            <a:r>
              <a:rPr lang="en-US" sz="4900" b="1" dirty="0">
                <a:solidFill>
                  <a:schemeClr val="bg1"/>
                </a:solidFill>
                <a:latin typeface="Arial Rounded MT Bold"/>
              </a:rPr>
              <a:t>Thank you </a:t>
            </a:r>
            <a:br>
              <a:rPr lang="en-US" sz="4000" dirty="0">
                <a:solidFill>
                  <a:schemeClr val="bg1"/>
                </a:solidFill>
                <a:latin typeface="Arial Rounded MT Bold"/>
              </a:rPr>
            </a:br>
            <a:endParaRPr lang="en-US" sz="4000" dirty="0">
              <a:solidFill>
                <a:schemeClr val="bg1"/>
              </a:solidFill>
              <a:latin typeface="Arial Rounded MT Bold"/>
            </a:endParaRPr>
          </a:p>
        </p:txBody>
      </p:sp>
      <p:sp>
        <p:nvSpPr>
          <p:cNvPr id="7" name="TextBox 6">
            <a:extLst>
              <a:ext uri="{FF2B5EF4-FFF2-40B4-BE49-F238E27FC236}">
                <a16:creationId xmlns:a16="http://schemas.microsoft.com/office/drawing/2014/main" id="{9472563F-E09B-4E25-B13D-81A9189737BA}"/>
              </a:ext>
            </a:extLst>
          </p:cNvPr>
          <p:cNvSpPr txBox="1"/>
          <p:nvPr/>
        </p:nvSpPr>
        <p:spPr>
          <a:xfrm>
            <a:off x="1204358" y="2051556"/>
            <a:ext cx="3666124" cy="4717766"/>
          </a:xfrm>
          <a:prstGeom prst="rect">
            <a:avLst/>
          </a:prstGeom>
          <a:noFill/>
        </p:spPr>
        <p:txBody>
          <a:bodyPr wrap="square" lIns="91440" tIns="45720" rIns="91440" bIns="45720" anchor="t">
            <a:spAutoFit/>
          </a:bodyPr>
          <a:lstStyle/>
          <a:p>
            <a:pPr algn="ctr">
              <a:lnSpc>
                <a:spcPct val="107000"/>
              </a:lnSpc>
              <a:spcAft>
                <a:spcPts val="800"/>
              </a:spcAft>
            </a:pPr>
            <a:endParaRPr lang="en-GB" sz="2400" dirty="0">
              <a:solidFill>
                <a:srgbClr val="FFFFFF"/>
              </a:solidFill>
              <a:latin typeface="Arial Nova Light"/>
              <a:cs typeface="Times New Roman"/>
            </a:endParaRPr>
          </a:p>
          <a:p>
            <a:pPr algn="ctr">
              <a:lnSpc>
                <a:spcPct val="107000"/>
              </a:lnSpc>
              <a:spcAft>
                <a:spcPts val="800"/>
              </a:spcAft>
            </a:pPr>
            <a:r>
              <a:rPr lang="en-GB" sz="2400" dirty="0">
                <a:solidFill>
                  <a:srgbClr val="FFFFFF"/>
                </a:solidFill>
                <a:latin typeface="Arial Nova Light"/>
                <a:cs typeface="Times New Roman"/>
              </a:rPr>
              <a:t>Thank you to </a:t>
            </a:r>
            <a:r>
              <a:rPr lang="en-GB" sz="2400" b="1" dirty="0">
                <a:solidFill>
                  <a:srgbClr val="FFFFFF"/>
                </a:solidFill>
                <a:latin typeface="Arial Nova Light"/>
                <a:cs typeface="Times New Roman"/>
              </a:rPr>
              <a:t>everyone </a:t>
            </a:r>
            <a:r>
              <a:rPr lang="en-GB" sz="2400" dirty="0">
                <a:solidFill>
                  <a:srgbClr val="FFFFFF"/>
                </a:solidFill>
                <a:latin typeface="Arial Nova Light"/>
                <a:cs typeface="Times New Roman"/>
              </a:rPr>
              <a:t>who took part in conversations and shared information with NDTi as part of this work. </a:t>
            </a:r>
          </a:p>
          <a:p>
            <a:pPr algn="ctr">
              <a:lnSpc>
                <a:spcPct val="107000"/>
              </a:lnSpc>
              <a:spcAft>
                <a:spcPts val="800"/>
              </a:spcAft>
            </a:pPr>
            <a:endParaRPr lang="en-GB" sz="2400" dirty="0">
              <a:solidFill>
                <a:srgbClr val="FFFFFF"/>
              </a:solidFill>
              <a:latin typeface="Arial Nova Light"/>
              <a:cs typeface="Times New Roman"/>
            </a:endParaRPr>
          </a:p>
          <a:p>
            <a:pPr algn="ctr">
              <a:lnSpc>
                <a:spcPct val="107000"/>
              </a:lnSpc>
              <a:spcAft>
                <a:spcPts val="800"/>
              </a:spcAft>
            </a:pPr>
            <a:r>
              <a:rPr lang="en-GB" sz="2400" dirty="0">
                <a:solidFill>
                  <a:srgbClr val="FFFFFF"/>
                </a:solidFill>
                <a:latin typeface="Arial Nova Light"/>
                <a:cs typeface="Times New Roman"/>
              </a:rPr>
              <a:t>And thank you to the </a:t>
            </a:r>
            <a:r>
              <a:rPr lang="en-GB" sz="2400" b="1" dirty="0">
                <a:solidFill>
                  <a:srgbClr val="FFFFFF"/>
                </a:solidFill>
                <a:latin typeface="Arial Nova Light"/>
                <a:cs typeface="Times New Roman"/>
              </a:rPr>
              <a:t>staff </a:t>
            </a:r>
            <a:r>
              <a:rPr lang="en-GB" sz="2400" dirty="0">
                <a:solidFill>
                  <a:srgbClr val="FFFFFF"/>
                </a:solidFill>
                <a:latin typeface="Arial Nova Light"/>
                <a:cs typeface="Times New Roman"/>
              </a:rPr>
              <a:t>for helping facilitate and support the in-person visits.   </a:t>
            </a:r>
          </a:p>
        </p:txBody>
      </p:sp>
      <p:pic>
        <p:nvPicPr>
          <p:cNvPr id="3" name="Picture 3">
            <a:extLst>
              <a:ext uri="{FF2B5EF4-FFF2-40B4-BE49-F238E27FC236}">
                <a16:creationId xmlns:a16="http://schemas.microsoft.com/office/drawing/2014/main" id="{1E867FD7-CC17-9653-400C-DBA245AC3F97}"/>
              </a:ext>
            </a:extLst>
          </p:cNvPr>
          <p:cNvPicPr>
            <a:picLocks noChangeAspect="1"/>
          </p:cNvPicPr>
          <p:nvPr/>
        </p:nvPicPr>
        <p:blipFill>
          <a:blip r:embed="rId5"/>
          <a:stretch>
            <a:fillRect/>
          </a:stretch>
        </p:blipFill>
        <p:spPr>
          <a:xfrm>
            <a:off x="-123190" y="1175573"/>
            <a:ext cx="2413000" cy="2413000"/>
          </a:xfrm>
          <a:prstGeom prst="rect">
            <a:avLst/>
          </a:prstGeom>
        </p:spPr>
      </p:pic>
      <p:pic>
        <p:nvPicPr>
          <p:cNvPr id="9" name="image19.jpeg">
            <a:extLst>
              <a:ext uri="{FF2B5EF4-FFF2-40B4-BE49-F238E27FC236}">
                <a16:creationId xmlns:a16="http://schemas.microsoft.com/office/drawing/2014/main" id="{A3DEEABA-CFEA-4833-B5A0-F5ECF7D8507B}"/>
              </a:ext>
            </a:extLst>
          </p:cNvPr>
          <p:cNvPicPr>
            <a:picLocks noChangeAspect="1"/>
          </p:cNvPicPr>
          <p:nvPr/>
        </p:nvPicPr>
        <p:blipFill>
          <a:blip r:embed="rId6" cstate="print"/>
          <a:stretch>
            <a:fillRect/>
          </a:stretch>
        </p:blipFill>
        <p:spPr>
          <a:xfrm>
            <a:off x="10652341" y="76200"/>
            <a:ext cx="1441865" cy="624697"/>
          </a:xfrm>
          <a:prstGeom prst="rect">
            <a:avLst/>
          </a:prstGeom>
        </p:spPr>
      </p:pic>
      <p:pic>
        <p:nvPicPr>
          <p:cNvPr id="4" name="Picture 3" descr="A close-up of a logo&#10;&#10;Description automatically generated">
            <a:extLst>
              <a:ext uri="{FF2B5EF4-FFF2-40B4-BE49-F238E27FC236}">
                <a16:creationId xmlns:a16="http://schemas.microsoft.com/office/drawing/2014/main" id="{A6964DE2-FA5F-DEBF-CCA9-9AABB739D3FF}"/>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6083300" y="5867115"/>
            <a:ext cx="6108699" cy="1060135"/>
          </a:xfrm>
          <a:prstGeom prst="rect">
            <a:avLst/>
          </a:prstGeom>
        </p:spPr>
      </p:pic>
    </p:spTree>
    <p:extLst>
      <p:ext uri="{BB962C8B-B14F-4D97-AF65-F5344CB8AC3E}">
        <p14:creationId xmlns:p14="http://schemas.microsoft.com/office/powerpoint/2010/main" val="127410765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 name="TextBox 59">
            <a:extLst>
              <a:ext uri="{FF2B5EF4-FFF2-40B4-BE49-F238E27FC236}">
                <a16:creationId xmlns:a16="http://schemas.microsoft.com/office/drawing/2014/main" id="{A304AED3-2638-49B6-914E-E31E190CCDEF}"/>
              </a:ext>
            </a:extLst>
          </p:cNvPr>
          <p:cNvSpPr txBox="1"/>
          <p:nvPr/>
        </p:nvSpPr>
        <p:spPr>
          <a:xfrm>
            <a:off x="295746" y="1509823"/>
            <a:ext cx="3451953" cy="5826723"/>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nSpc>
                <a:spcPct val="107000"/>
              </a:lnSpc>
              <a:spcAft>
                <a:spcPts val="800"/>
              </a:spcAft>
            </a:pPr>
            <a:r>
              <a:rPr lang="en-GB" dirty="0">
                <a:latin typeface="Arial Nova Light"/>
                <a:cs typeface="Calibri Light"/>
              </a:rPr>
              <a:t>Across the two years, we asked questions connected to the ‘</a:t>
            </a:r>
            <a:r>
              <a:rPr lang="en-GB" dirty="0">
                <a:latin typeface="Arial Nova Light"/>
                <a:cs typeface="Calibri Light"/>
                <a:hlinkClick r:id="rId3"/>
              </a:rPr>
              <a:t>Making it Real</a:t>
            </a:r>
            <a:r>
              <a:rPr lang="en-GB" dirty="0">
                <a:latin typeface="Arial Nova Light"/>
                <a:cs typeface="Calibri Light"/>
              </a:rPr>
              <a:t>’ framework. </a:t>
            </a:r>
            <a:endParaRPr lang="en-GB" dirty="0">
              <a:latin typeface="Arial Nova Light"/>
              <a:ea typeface="+mn-lt"/>
              <a:cs typeface="+mn-lt"/>
            </a:endParaRPr>
          </a:p>
          <a:p>
            <a:pPr marL="342900" indent="-342900">
              <a:lnSpc>
                <a:spcPct val="107000"/>
              </a:lnSpc>
              <a:spcAft>
                <a:spcPts val="800"/>
              </a:spcAft>
              <a:buFont typeface="Arial,Sans-Serif"/>
              <a:buChar char="•"/>
            </a:pPr>
            <a:r>
              <a:rPr lang="en-GB" dirty="0">
                <a:latin typeface="Arial Nova Light"/>
                <a:cs typeface="Calibri Light"/>
              </a:rPr>
              <a:t>Wellbeing &amp; independence</a:t>
            </a:r>
            <a:br>
              <a:rPr lang="en-GB" dirty="0">
                <a:latin typeface="Arial Nova Light"/>
                <a:cs typeface="Calibri Light"/>
              </a:rPr>
            </a:br>
            <a:endParaRPr lang="en-GB" dirty="0">
              <a:latin typeface="Arial Nova Light"/>
              <a:cs typeface="Calibri Light"/>
            </a:endParaRPr>
          </a:p>
          <a:p>
            <a:pPr marL="342900" indent="-342900">
              <a:lnSpc>
                <a:spcPct val="107000"/>
              </a:lnSpc>
              <a:spcAft>
                <a:spcPts val="800"/>
              </a:spcAft>
              <a:buFont typeface="Arial,Sans-Serif"/>
              <a:buChar char="•"/>
            </a:pPr>
            <a:r>
              <a:rPr lang="en-GB" dirty="0">
                <a:latin typeface="Arial Nova Light"/>
                <a:cs typeface="Calibri Light"/>
              </a:rPr>
              <a:t>Information &amp; advice</a:t>
            </a:r>
            <a:br>
              <a:rPr lang="en-GB" dirty="0">
                <a:latin typeface="Arial Nova Light"/>
                <a:cs typeface="Calibri Light"/>
              </a:rPr>
            </a:br>
            <a:endParaRPr lang="en-GB" dirty="0">
              <a:latin typeface="Arial Nova Light"/>
              <a:cs typeface="Calibri Light"/>
            </a:endParaRPr>
          </a:p>
          <a:p>
            <a:pPr marL="342900" indent="-342900">
              <a:lnSpc>
                <a:spcPct val="107000"/>
              </a:lnSpc>
              <a:spcAft>
                <a:spcPts val="800"/>
              </a:spcAft>
              <a:buFont typeface="Arial,Sans-Serif"/>
              <a:buChar char="•"/>
            </a:pPr>
            <a:r>
              <a:rPr lang="en-US" dirty="0">
                <a:latin typeface="Arial Nova Light" panose="020B0304020202020204" pitchFamily="34" charset="0"/>
              </a:rPr>
              <a:t>Active &amp; supportive communities. </a:t>
            </a:r>
            <a:br>
              <a:rPr lang="en-US" dirty="0">
                <a:latin typeface="Arial Nova Light" panose="020B0304020202020204" pitchFamily="34" charset="0"/>
              </a:rPr>
            </a:br>
            <a:endParaRPr lang="en-US" dirty="0">
              <a:latin typeface="Arial Nova Light" panose="020B0304020202020204" pitchFamily="34" charset="0"/>
            </a:endParaRPr>
          </a:p>
          <a:p>
            <a:pPr marL="342900" indent="-342900">
              <a:lnSpc>
                <a:spcPct val="107000"/>
              </a:lnSpc>
              <a:spcAft>
                <a:spcPts val="800"/>
              </a:spcAft>
              <a:buFont typeface="Arial,Sans-Serif"/>
              <a:buChar char="•"/>
            </a:pPr>
            <a:r>
              <a:rPr lang="en-US" dirty="0">
                <a:latin typeface="Arial Nova Light" panose="020B0304020202020204" pitchFamily="34" charset="0"/>
              </a:rPr>
              <a:t>Flexible &amp; integrated care &amp; support.</a:t>
            </a:r>
            <a:br>
              <a:rPr lang="en-US" dirty="0">
                <a:latin typeface="Arial Nova Light" panose="020B0304020202020204" pitchFamily="34" charset="0"/>
              </a:rPr>
            </a:br>
            <a:endParaRPr lang="en-US" dirty="0">
              <a:latin typeface="Arial Nova Light" panose="020B0304020202020204" pitchFamily="34" charset="0"/>
            </a:endParaRPr>
          </a:p>
          <a:p>
            <a:pPr>
              <a:lnSpc>
                <a:spcPct val="107000"/>
              </a:lnSpc>
              <a:spcAft>
                <a:spcPts val="800"/>
              </a:spcAft>
            </a:pPr>
            <a:r>
              <a:rPr lang="en-US" dirty="0">
                <a:latin typeface="Arial Nova Light" panose="020B0304020202020204" pitchFamily="34" charset="0"/>
              </a:rPr>
              <a:t>      When things need to change.</a:t>
            </a:r>
            <a:br>
              <a:rPr lang="en-US" dirty="0">
                <a:latin typeface="Arial Nova Light" panose="020B0304020202020204" pitchFamily="34" charset="0"/>
              </a:rPr>
            </a:br>
            <a:endParaRPr lang="en-US" dirty="0">
              <a:latin typeface="Arial Nova Light" panose="020B0304020202020204" pitchFamily="34" charset="0"/>
            </a:endParaRPr>
          </a:p>
          <a:p>
            <a:pPr>
              <a:lnSpc>
                <a:spcPct val="107000"/>
              </a:lnSpc>
              <a:spcAft>
                <a:spcPts val="800"/>
              </a:spcAft>
            </a:pPr>
            <a:r>
              <a:rPr lang="en-US" dirty="0">
                <a:latin typeface="Arial Nova Light" panose="020B0304020202020204" pitchFamily="34" charset="0"/>
              </a:rPr>
              <a:t>     Workforce</a:t>
            </a:r>
            <a:endParaRPr lang="en-GB" dirty="0">
              <a:latin typeface="Arial Nova Light" panose="020B0304020202020204" pitchFamily="34" charset="0"/>
            </a:endParaRPr>
          </a:p>
          <a:p>
            <a:pPr marL="342900" indent="-342900">
              <a:lnSpc>
                <a:spcPct val="107000"/>
              </a:lnSpc>
              <a:spcAft>
                <a:spcPts val="800"/>
              </a:spcAft>
              <a:buFont typeface="Arial,Sans-Serif"/>
              <a:buChar char="•"/>
            </a:pPr>
            <a:endParaRPr lang="en-GB" dirty="0">
              <a:latin typeface="Arial Nova Light"/>
              <a:cs typeface="Calibri Light"/>
            </a:endParaRPr>
          </a:p>
        </p:txBody>
      </p:sp>
      <p:sp>
        <p:nvSpPr>
          <p:cNvPr id="4" name="Rectangle 3">
            <a:extLst>
              <a:ext uri="{FF2B5EF4-FFF2-40B4-BE49-F238E27FC236}">
                <a16:creationId xmlns:a16="http://schemas.microsoft.com/office/drawing/2014/main" id="{B3ED354A-9680-4167-BFAA-6EBD3A6085E5}"/>
              </a:ext>
            </a:extLst>
          </p:cNvPr>
          <p:cNvSpPr/>
          <p:nvPr/>
        </p:nvSpPr>
        <p:spPr>
          <a:xfrm>
            <a:off x="-12698" y="0"/>
            <a:ext cx="12204698" cy="1509823"/>
          </a:xfrm>
          <a:prstGeom prst="rect">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endParaRPr lang="en-GB">
              <a:solidFill>
                <a:srgbClr val="56B5B9"/>
              </a:solidFill>
              <a:ea typeface="+mn-lt"/>
              <a:cs typeface="+mn-lt"/>
            </a:endParaRPr>
          </a:p>
        </p:txBody>
      </p:sp>
      <p:sp>
        <p:nvSpPr>
          <p:cNvPr id="5" name="Title 1">
            <a:extLst>
              <a:ext uri="{FF2B5EF4-FFF2-40B4-BE49-F238E27FC236}">
                <a16:creationId xmlns:a16="http://schemas.microsoft.com/office/drawing/2014/main" id="{FEEDC337-B2AC-4802-875E-994E6E86D24A}"/>
              </a:ext>
            </a:extLst>
          </p:cNvPr>
          <p:cNvSpPr>
            <a:spLocks noGrp="1"/>
          </p:cNvSpPr>
          <p:nvPr>
            <p:ph type="title"/>
          </p:nvPr>
        </p:nvSpPr>
        <p:spPr>
          <a:xfrm>
            <a:off x="155667" y="390848"/>
            <a:ext cx="4803553" cy="754187"/>
          </a:xfrm>
        </p:spPr>
        <p:txBody>
          <a:bodyPr>
            <a:normAutofit/>
          </a:bodyPr>
          <a:lstStyle/>
          <a:p>
            <a:r>
              <a:rPr lang="en-US" sz="4800" b="1" dirty="0">
                <a:solidFill>
                  <a:schemeClr val="bg1"/>
                </a:solidFill>
                <a:latin typeface="Arial Rounded MT Bold" panose="020F0704030504030204" pitchFamily="34" charset="0"/>
              </a:rPr>
              <a:t>Small Supports </a:t>
            </a:r>
            <a:endParaRPr lang="en-GB" sz="4800" b="1" dirty="0">
              <a:solidFill>
                <a:schemeClr val="bg1"/>
              </a:solidFill>
              <a:latin typeface="Arial Rounded MT Bold" panose="020F0704030504030204" pitchFamily="34" charset="0"/>
            </a:endParaRPr>
          </a:p>
        </p:txBody>
      </p:sp>
      <p:graphicFrame>
        <p:nvGraphicFramePr>
          <p:cNvPr id="2561" name="Diagram 2561">
            <a:extLst>
              <a:ext uri="{FF2B5EF4-FFF2-40B4-BE49-F238E27FC236}">
                <a16:creationId xmlns:a16="http://schemas.microsoft.com/office/drawing/2014/main" id="{EEE15131-3C79-4A90-AAD7-8DFAEDB6CA1C}"/>
              </a:ext>
            </a:extLst>
          </p:cNvPr>
          <p:cNvGraphicFramePr/>
          <p:nvPr>
            <p:extLst>
              <p:ext uri="{D42A27DB-BD31-4B8C-83A1-F6EECF244321}">
                <p14:modId xmlns:p14="http://schemas.microsoft.com/office/powerpoint/2010/main" val="2267385208"/>
              </p:ext>
            </p:extLst>
          </p:nvPr>
        </p:nvGraphicFramePr>
        <p:xfrm>
          <a:off x="6017249" y="1771167"/>
          <a:ext cx="6026727" cy="4383053"/>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pic>
        <p:nvPicPr>
          <p:cNvPr id="3227" name="Picture 3227">
            <a:extLst>
              <a:ext uri="{FF2B5EF4-FFF2-40B4-BE49-F238E27FC236}">
                <a16:creationId xmlns:a16="http://schemas.microsoft.com/office/drawing/2014/main" id="{B7957A8F-2A47-4BA0-B79A-982E3CBB3B25}"/>
              </a:ext>
              <a:ext uri="{C183D7F6-B498-43B3-948B-1728B52AA6E4}">
                <adec:decorative xmlns:adec="http://schemas.microsoft.com/office/drawing/2017/decorative" val="1"/>
              </a:ext>
            </a:extLst>
          </p:cNvPr>
          <p:cNvPicPr>
            <a:picLocks noChangeAspect="1"/>
          </p:cNvPicPr>
          <p:nvPr/>
        </p:nvPicPr>
        <p:blipFill>
          <a:blip r:embed="rId9"/>
          <a:stretch>
            <a:fillRect/>
          </a:stretch>
        </p:blipFill>
        <p:spPr>
          <a:xfrm>
            <a:off x="10560650" y="2241034"/>
            <a:ext cx="1328057" cy="1308265"/>
          </a:xfrm>
          <a:prstGeom prst="rect">
            <a:avLst/>
          </a:prstGeom>
        </p:spPr>
      </p:pic>
      <p:sp>
        <p:nvSpPr>
          <p:cNvPr id="44" name="TextBox 43">
            <a:extLst>
              <a:ext uri="{FF2B5EF4-FFF2-40B4-BE49-F238E27FC236}">
                <a16:creationId xmlns:a16="http://schemas.microsoft.com/office/drawing/2014/main" id="{62361D3E-4991-436A-BEFC-39A5D18AB886}"/>
              </a:ext>
            </a:extLst>
          </p:cNvPr>
          <p:cNvSpPr txBox="1"/>
          <p:nvPr/>
        </p:nvSpPr>
        <p:spPr>
          <a:xfrm>
            <a:off x="5513614" y="397328"/>
            <a:ext cx="6027055" cy="707886"/>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sz="4000" dirty="0">
                <a:solidFill>
                  <a:schemeClr val="bg1">
                    <a:lumMod val="95000"/>
                  </a:schemeClr>
                </a:solidFill>
                <a:latin typeface="Arial Rounded MT Bold"/>
                <a:ea typeface="+mn-lt"/>
                <a:cs typeface="+mn-lt"/>
              </a:rPr>
              <a:t>What did we do?</a:t>
            </a:r>
            <a:endParaRPr lang="en-US" sz="4000" dirty="0">
              <a:solidFill>
                <a:schemeClr val="bg1">
                  <a:lumMod val="95000"/>
                </a:schemeClr>
              </a:solidFill>
              <a:latin typeface="Arial Rounded MT Bold"/>
              <a:ea typeface="+mn-lt"/>
              <a:cs typeface="+mn-lt"/>
            </a:endParaRPr>
          </a:p>
        </p:txBody>
      </p:sp>
      <p:pic>
        <p:nvPicPr>
          <p:cNvPr id="3226" name="Picture 3229">
            <a:extLst>
              <a:ext uri="{FF2B5EF4-FFF2-40B4-BE49-F238E27FC236}">
                <a16:creationId xmlns:a16="http://schemas.microsoft.com/office/drawing/2014/main" id="{AFF6BFBA-0DE3-43F6-BA58-2C6D88361E6B}"/>
              </a:ext>
              <a:ext uri="{C183D7F6-B498-43B3-948B-1728B52AA6E4}">
                <adec:decorative xmlns:adec="http://schemas.microsoft.com/office/drawing/2017/decorative" val="1"/>
              </a:ext>
            </a:extLst>
          </p:cNvPr>
          <p:cNvPicPr>
            <a:picLocks noChangeAspect="1"/>
          </p:cNvPicPr>
          <p:nvPr/>
        </p:nvPicPr>
        <p:blipFill>
          <a:blip r:embed="rId10"/>
          <a:stretch>
            <a:fillRect/>
          </a:stretch>
        </p:blipFill>
        <p:spPr>
          <a:xfrm>
            <a:off x="203768" y="6424384"/>
            <a:ext cx="424544" cy="433616"/>
          </a:xfrm>
          <a:prstGeom prst="rect">
            <a:avLst/>
          </a:prstGeom>
        </p:spPr>
      </p:pic>
      <p:pic>
        <p:nvPicPr>
          <p:cNvPr id="3230" name="Picture 3230">
            <a:extLst>
              <a:ext uri="{FF2B5EF4-FFF2-40B4-BE49-F238E27FC236}">
                <a16:creationId xmlns:a16="http://schemas.microsoft.com/office/drawing/2014/main" id="{769430D0-B3CC-4349-8CF5-3E72664A13B8}"/>
              </a:ext>
              <a:ext uri="{C183D7F6-B498-43B3-948B-1728B52AA6E4}">
                <adec:decorative xmlns:adec="http://schemas.microsoft.com/office/drawing/2017/decorative" val="1"/>
              </a:ext>
            </a:extLst>
          </p:cNvPr>
          <p:cNvPicPr>
            <a:picLocks noChangeAspect="1"/>
          </p:cNvPicPr>
          <p:nvPr/>
        </p:nvPicPr>
        <p:blipFill>
          <a:blip r:embed="rId11"/>
          <a:stretch>
            <a:fillRect/>
          </a:stretch>
        </p:blipFill>
        <p:spPr>
          <a:xfrm>
            <a:off x="286174" y="2466581"/>
            <a:ext cx="478973" cy="469901"/>
          </a:xfrm>
          <a:prstGeom prst="rect">
            <a:avLst/>
          </a:prstGeom>
        </p:spPr>
      </p:pic>
      <p:grpSp>
        <p:nvGrpSpPr>
          <p:cNvPr id="23" name="Group 22">
            <a:extLst>
              <a:ext uri="{FF2B5EF4-FFF2-40B4-BE49-F238E27FC236}">
                <a16:creationId xmlns:a16="http://schemas.microsoft.com/office/drawing/2014/main" id="{0269D8FC-A89C-43BF-A048-7AF2D9C4DCB3}"/>
              </a:ext>
            </a:extLst>
          </p:cNvPr>
          <p:cNvGrpSpPr/>
          <p:nvPr/>
        </p:nvGrpSpPr>
        <p:grpSpPr>
          <a:xfrm>
            <a:off x="3877070" y="1843479"/>
            <a:ext cx="1948271" cy="4310742"/>
            <a:chOff x="2531" y="0"/>
            <a:chExt cx="1805436" cy="4310742"/>
          </a:xfrm>
          <a:solidFill>
            <a:schemeClr val="tx2">
              <a:lumMod val="20000"/>
              <a:lumOff val="80000"/>
            </a:schemeClr>
          </a:solidFill>
        </p:grpSpPr>
        <p:sp>
          <p:nvSpPr>
            <p:cNvPr id="24" name="Rectangle: Rounded Corners 23">
              <a:extLst>
                <a:ext uri="{FF2B5EF4-FFF2-40B4-BE49-F238E27FC236}">
                  <a16:creationId xmlns:a16="http://schemas.microsoft.com/office/drawing/2014/main" id="{F0A86360-2739-4144-B025-BE26F2520483}"/>
                </a:ext>
              </a:extLst>
            </p:cNvPr>
            <p:cNvSpPr/>
            <p:nvPr/>
          </p:nvSpPr>
          <p:spPr>
            <a:xfrm>
              <a:off x="2531" y="0"/>
              <a:ext cx="1805436" cy="4310742"/>
            </a:xfrm>
            <a:prstGeom prst="roundRect">
              <a:avLst>
                <a:gd name="adj" fmla="val 10000"/>
              </a:avLst>
            </a:prstGeom>
            <a:grpFill/>
          </p:spPr>
          <p:style>
            <a:lnRef idx="0">
              <a:schemeClr val="accent4">
                <a:hueOff val="0"/>
                <a:satOff val="0"/>
                <a:lumOff val="0"/>
                <a:alphaOff val="0"/>
              </a:schemeClr>
            </a:lnRef>
            <a:fillRef idx="1">
              <a:schemeClr val="accent4">
                <a:tint val="40000"/>
                <a:hueOff val="0"/>
                <a:satOff val="0"/>
                <a:lumOff val="0"/>
                <a:alphaOff val="0"/>
              </a:schemeClr>
            </a:fillRef>
            <a:effectRef idx="0">
              <a:schemeClr val="accent4">
                <a:tint val="40000"/>
                <a:hueOff val="0"/>
                <a:satOff val="0"/>
                <a:lumOff val="0"/>
                <a:alphaOff val="0"/>
              </a:schemeClr>
            </a:effectRef>
            <a:fontRef idx="minor">
              <a:schemeClr val="dk1">
                <a:hueOff val="0"/>
                <a:satOff val="0"/>
                <a:lumOff val="0"/>
                <a:alphaOff val="0"/>
              </a:schemeClr>
            </a:fontRef>
          </p:style>
          <p:txBody>
            <a:bodyPr/>
            <a:lstStyle/>
            <a:p>
              <a:endParaRPr lang="en-GB"/>
            </a:p>
          </p:txBody>
        </p:sp>
        <p:sp>
          <p:nvSpPr>
            <p:cNvPr id="25" name="Rectangle: Rounded Corners 4">
              <a:extLst>
                <a:ext uri="{FF2B5EF4-FFF2-40B4-BE49-F238E27FC236}">
                  <a16:creationId xmlns:a16="http://schemas.microsoft.com/office/drawing/2014/main" id="{00882160-AB89-418B-82B9-64B29F2B6E3A}"/>
                </a:ext>
              </a:extLst>
            </p:cNvPr>
            <p:cNvSpPr txBox="1"/>
            <p:nvPr/>
          </p:nvSpPr>
          <p:spPr>
            <a:xfrm>
              <a:off x="2531" y="0"/>
              <a:ext cx="1805436" cy="1293222"/>
            </a:xfrm>
            <a:prstGeom prst="rect">
              <a:avLst/>
            </a:prstGeom>
            <a:grpFill/>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320040" tIns="320040" rIns="320040" bIns="320040" numCol="1" spcCol="1270" anchor="ctr" anchorCtr="0">
              <a:noAutofit/>
            </a:bodyPr>
            <a:lstStyle/>
            <a:p>
              <a:pPr marL="0" lvl="0" indent="0" algn="ctr" defTabSz="2000250" rtl="0">
                <a:lnSpc>
                  <a:spcPct val="90000"/>
                </a:lnSpc>
                <a:spcBef>
                  <a:spcPct val="0"/>
                </a:spcBef>
                <a:spcAft>
                  <a:spcPct val="35000"/>
                </a:spcAft>
                <a:buNone/>
              </a:pPr>
              <a:r>
                <a:rPr lang="en-US" sz="4500" kern="1200">
                  <a:latin typeface="Calibri Light" panose="020F0302020204030204"/>
                </a:rPr>
                <a:t> </a:t>
              </a:r>
              <a:endParaRPr lang="en-US" sz="4500" kern="1200"/>
            </a:p>
          </p:txBody>
        </p:sp>
      </p:grpSp>
      <p:sp>
        <p:nvSpPr>
          <p:cNvPr id="27" name="Rectangle: Rounded Corners 26">
            <a:extLst>
              <a:ext uri="{FF2B5EF4-FFF2-40B4-BE49-F238E27FC236}">
                <a16:creationId xmlns:a16="http://schemas.microsoft.com/office/drawing/2014/main" id="{3EE6943A-F1B6-425A-81A8-C8C9A764D579}"/>
              </a:ext>
            </a:extLst>
          </p:cNvPr>
          <p:cNvSpPr/>
          <p:nvPr/>
        </p:nvSpPr>
        <p:spPr>
          <a:xfrm>
            <a:off x="3988722" y="4260757"/>
            <a:ext cx="1720962" cy="1782923"/>
          </a:xfrm>
          <a:prstGeom prst="roundRect">
            <a:avLst>
              <a:gd name="adj" fmla="val 10000"/>
            </a:avLst>
          </a:prstGeom>
          <a:solidFill>
            <a:schemeClr val="accent1">
              <a:lumMod val="40000"/>
              <a:lumOff val="60000"/>
            </a:schemeClr>
          </a:solidFill>
        </p:spPr>
        <p:style>
          <a:lnRef idx="2">
            <a:schemeClr val="lt1">
              <a:hueOff val="0"/>
              <a:satOff val="0"/>
              <a:lumOff val="0"/>
              <a:alphaOff val="0"/>
            </a:schemeClr>
          </a:lnRef>
          <a:fillRef idx="1">
            <a:schemeClr val="accent4">
              <a:hueOff val="0"/>
              <a:satOff val="0"/>
              <a:lumOff val="0"/>
              <a:alphaOff val="0"/>
            </a:schemeClr>
          </a:fillRef>
          <a:effectRef idx="0">
            <a:schemeClr val="accent4">
              <a:hueOff val="0"/>
              <a:satOff val="0"/>
              <a:lumOff val="0"/>
              <a:alphaOff val="0"/>
            </a:schemeClr>
          </a:effectRef>
          <a:fontRef idx="minor">
            <a:schemeClr val="lt1"/>
          </a:fontRef>
        </p:style>
        <p:txBody>
          <a:bodyPr/>
          <a:lstStyle/>
          <a:p>
            <a:r>
              <a:rPr lang="en-US" dirty="0">
                <a:solidFill>
                  <a:schemeClr val="tx1"/>
                </a:solidFill>
              </a:rPr>
              <a:t>Conversations/documentation from key people in Leeds City Council </a:t>
            </a:r>
            <a:endParaRPr lang="en-GB" dirty="0">
              <a:solidFill>
                <a:schemeClr val="tx1"/>
              </a:solidFill>
            </a:endParaRPr>
          </a:p>
        </p:txBody>
      </p:sp>
      <p:sp>
        <p:nvSpPr>
          <p:cNvPr id="31" name="Straight Connector 4">
            <a:extLst>
              <a:ext uri="{FF2B5EF4-FFF2-40B4-BE49-F238E27FC236}">
                <a16:creationId xmlns:a16="http://schemas.microsoft.com/office/drawing/2014/main" id="{71F3DB21-6DB3-45C7-A5BF-A13E3591A746}"/>
              </a:ext>
            </a:extLst>
          </p:cNvPr>
          <p:cNvSpPr txBox="1"/>
          <p:nvPr/>
        </p:nvSpPr>
        <p:spPr>
          <a:xfrm rot="16966382">
            <a:off x="5499867" y="5016717"/>
            <a:ext cx="4493" cy="45719"/>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p:txBody>
      </p:sp>
      <p:pic>
        <p:nvPicPr>
          <p:cNvPr id="8" name="Graphic 7" descr="Signpost with solid fill">
            <a:extLst>
              <a:ext uri="{FF2B5EF4-FFF2-40B4-BE49-F238E27FC236}">
                <a16:creationId xmlns:a16="http://schemas.microsoft.com/office/drawing/2014/main" id="{3CB05B6F-1E31-F6C3-4EE8-912A427B8343}"/>
              </a:ext>
            </a:extLst>
          </p:cNvPr>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r:embed="rId13"/>
              </a:ext>
            </a:extLst>
          </a:blip>
          <a:stretch>
            <a:fillRect/>
          </a:stretch>
        </p:blipFill>
        <p:spPr>
          <a:xfrm>
            <a:off x="301123" y="3204832"/>
            <a:ext cx="438226" cy="438226"/>
          </a:xfrm>
          <a:prstGeom prst="rect">
            <a:avLst/>
          </a:prstGeom>
        </p:spPr>
      </p:pic>
      <p:pic>
        <p:nvPicPr>
          <p:cNvPr id="10" name="Graphic 9" descr="Cheers with solid fill">
            <a:extLst>
              <a:ext uri="{FF2B5EF4-FFF2-40B4-BE49-F238E27FC236}">
                <a16:creationId xmlns:a16="http://schemas.microsoft.com/office/drawing/2014/main" id="{C365C71E-2864-F16C-8DED-D783804E03AC}"/>
              </a:ext>
            </a:extLst>
          </p:cNvPr>
          <p:cNvPicPr>
            <a:picLocks noChangeAspect="1"/>
          </p:cNvPicPr>
          <p:nvPr/>
        </p:nvPicPr>
        <p:blipFill>
          <a:blip r:embed="rId14">
            <a:extLst>
              <a:ext uri="{28A0092B-C50C-407E-A947-70E740481C1C}">
                <a14:useLocalDpi xmlns:a14="http://schemas.microsoft.com/office/drawing/2010/main" val="0"/>
              </a:ext>
              <a:ext uri="{96DAC541-7B7A-43D3-8B79-37D633B846F1}">
                <asvg:svgBlip xmlns:asvg="http://schemas.microsoft.com/office/drawing/2016/SVG/main" r:embed="rId15"/>
              </a:ext>
            </a:extLst>
          </a:blip>
          <a:stretch>
            <a:fillRect/>
          </a:stretch>
        </p:blipFill>
        <p:spPr>
          <a:xfrm>
            <a:off x="250322" y="3893240"/>
            <a:ext cx="529944" cy="529944"/>
          </a:xfrm>
          <a:prstGeom prst="rect">
            <a:avLst/>
          </a:prstGeom>
        </p:spPr>
      </p:pic>
      <p:pic>
        <p:nvPicPr>
          <p:cNvPr id="12" name="Graphic 11" descr="Transfer with solid fill">
            <a:extLst>
              <a:ext uri="{FF2B5EF4-FFF2-40B4-BE49-F238E27FC236}">
                <a16:creationId xmlns:a16="http://schemas.microsoft.com/office/drawing/2014/main" id="{410E70D7-450F-38ED-FBCC-A107A1A1D1BE}"/>
              </a:ext>
            </a:extLst>
          </p:cNvPr>
          <p:cNvPicPr>
            <a:picLocks noChangeAspect="1"/>
          </p:cNvPicPr>
          <p:nvPr/>
        </p:nvPicPr>
        <p:blipFill>
          <a:blip r:embed="rId16">
            <a:extLst>
              <a:ext uri="{28A0092B-C50C-407E-A947-70E740481C1C}">
                <a14:useLocalDpi xmlns:a14="http://schemas.microsoft.com/office/drawing/2010/main" val="0"/>
              </a:ext>
              <a:ext uri="{96DAC541-7B7A-43D3-8B79-37D633B846F1}">
                <asvg:svgBlip xmlns:asvg="http://schemas.microsoft.com/office/drawing/2016/SVG/main" r:embed="rId17"/>
              </a:ext>
            </a:extLst>
          </a:blip>
          <a:stretch>
            <a:fillRect/>
          </a:stretch>
        </p:blipFill>
        <p:spPr>
          <a:xfrm>
            <a:off x="146399" y="5708228"/>
            <a:ext cx="514357" cy="514357"/>
          </a:xfrm>
          <a:prstGeom prst="rect">
            <a:avLst/>
          </a:prstGeom>
        </p:spPr>
      </p:pic>
      <p:pic>
        <p:nvPicPr>
          <p:cNvPr id="14" name="Graphic 13" descr="Watering Plant with solid fill">
            <a:extLst>
              <a:ext uri="{FF2B5EF4-FFF2-40B4-BE49-F238E27FC236}">
                <a16:creationId xmlns:a16="http://schemas.microsoft.com/office/drawing/2014/main" id="{55BACA2D-A629-50C9-213B-F7C1A313361F}"/>
              </a:ext>
            </a:extLst>
          </p:cNvPr>
          <p:cNvPicPr>
            <a:picLocks noChangeAspect="1"/>
          </p:cNvPicPr>
          <p:nvPr/>
        </p:nvPicPr>
        <p:blipFill>
          <a:blip r:embed="rId18">
            <a:extLst>
              <a:ext uri="{28A0092B-C50C-407E-A947-70E740481C1C}">
                <a14:useLocalDpi xmlns:a14="http://schemas.microsoft.com/office/drawing/2010/main" val="0"/>
              </a:ext>
              <a:ext uri="{96DAC541-7B7A-43D3-8B79-37D633B846F1}">
                <asvg:svgBlip xmlns:asvg="http://schemas.microsoft.com/office/drawing/2016/SVG/main" r:embed="rId19"/>
              </a:ext>
            </a:extLst>
          </a:blip>
          <a:stretch>
            <a:fillRect/>
          </a:stretch>
        </p:blipFill>
        <p:spPr>
          <a:xfrm>
            <a:off x="270865" y="4896536"/>
            <a:ext cx="437885" cy="437885"/>
          </a:xfrm>
          <a:prstGeom prst="rect">
            <a:avLst/>
          </a:prstGeom>
        </p:spPr>
      </p:pic>
      <p:pic>
        <p:nvPicPr>
          <p:cNvPr id="15" name="Picture 14">
            <a:extLst>
              <a:ext uri="{FF2B5EF4-FFF2-40B4-BE49-F238E27FC236}">
                <a16:creationId xmlns:a16="http://schemas.microsoft.com/office/drawing/2014/main" id="{8922E73D-D8C1-FCF3-D351-8A1D4C5075FD}"/>
              </a:ext>
            </a:extLst>
          </p:cNvPr>
          <p:cNvPicPr>
            <a:picLocks noChangeAspect="1"/>
          </p:cNvPicPr>
          <p:nvPr/>
        </p:nvPicPr>
        <p:blipFill>
          <a:blip r:embed="rId20"/>
          <a:stretch>
            <a:fillRect/>
          </a:stretch>
        </p:blipFill>
        <p:spPr>
          <a:xfrm>
            <a:off x="3932479" y="3484159"/>
            <a:ext cx="2523963" cy="371888"/>
          </a:xfrm>
          <a:prstGeom prst="rect">
            <a:avLst/>
          </a:prstGeom>
        </p:spPr>
      </p:pic>
      <p:pic>
        <p:nvPicPr>
          <p:cNvPr id="2050" name="Picture 2" descr="Zoom Staff Meet">
            <a:extLst>
              <a:ext uri="{FF2B5EF4-FFF2-40B4-BE49-F238E27FC236}">
                <a16:creationId xmlns:a16="http://schemas.microsoft.com/office/drawing/2014/main" id="{455C4EDC-F6A5-CEBC-CC4D-421F32A8C38C}"/>
              </a:ext>
            </a:extLst>
          </p:cNvPr>
          <p:cNvPicPr>
            <a:picLocks noChangeAspect="1" noChangeArrowheads="1"/>
          </p:cNvPicPr>
          <p:nvPr/>
        </p:nvPicPr>
        <p:blipFill>
          <a:blip r:embed="rId21">
            <a:extLst>
              <a:ext uri="{28A0092B-C50C-407E-A947-70E740481C1C}">
                <a14:useLocalDpi xmlns:a14="http://schemas.microsoft.com/office/drawing/2010/main" val="0"/>
              </a:ext>
            </a:extLst>
          </a:blip>
          <a:srcRect/>
          <a:stretch>
            <a:fillRect/>
          </a:stretch>
        </p:blipFill>
        <p:spPr bwMode="auto">
          <a:xfrm>
            <a:off x="4068978" y="2133369"/>
            <a:ext cx="1523596" cy="1523596"/>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15">
            <a:extLst>
              <a:ext uri="{FF2B5EF4-FFF2-40B4-BE49-F238E27FC236}">
                <a16:creationId xmlns:a16="http://schemas.microsoft.com/office/drawing/2014/main" id="{2B9394DB-9C3C-FCC0-6ADE-EE9BCAA4562E}"/>
              </a:ext>
            </a:extLst>
          </p:cNvPr>
          <p:cNvPicPr>
            <a:picLocks noChangeAspect="1"/>
          </p:cNvPicPr>
          <p:nvPr/>
        </p:nvPicPr>
        <p:blipFill>
          <a:blip r:embed="rId22"/>
          <a:stretch>
            <a:fillRect/>
          </a:stretch>
        </p:blipFill>
        <p:spPr>
          <a:xfrm>
            <a:off x="6173670" y="2181489"/>
            <a:ext cx="1454438" cy="1454438"/>
          </a:xfrm>
          <a:prstGeom prst="rect">
            <a:avLst/>
          </a:prstGeom>
        </p:spPr>
      </p:pic>
      <p:pic>
        <p:nvPicPr>
          <p:cNvPr id="17" name="Picture 16">
            <a:extLst>
              <a:ext uri="{FF2B5EF4-FFF2-40B4-BE49-F238E27FC236}">
                <a16:creationId xmlns:a16="http://schemas.microsoft.com/office/drawing/2014/main" id="{BB9CF922-41A9-E6EF-6C6A-EBC073C51414}"/>
              </a:ext>
            </a:extLst>
          </p:cNvPr>
          <p:cNvPicPr>
            <a:picLocks noChangeAspect="1"/>
          </p:cNvPicPr>
          <p:nvPr/>
        </p:nvPicPr>
        <p:blipFill>
          <a:blip r:embed="rId23"/>
          <a:stretch>
            <a:fillRect/>
          </a:stretch>
        </p:blipFill>
        <p:spPr>
          <a:xfrm>
            <a:off x="8378456" y="2040277"/>
            <a:ext cx="1578267" cy="1578267"/>
          </a:xfrm>
          <a:prstGeom prst="rect">
            <a:avLst/>
          </a:prstGeom>
        </p:spPr>
      </p:pic>
      <p:pic>
        <p:nvPicPr>
          <p:cNvPr id="18" name="Picture 17" descr="A picture containing drawing, clock&#10;&#10;Description automatically generated">
            <a:extLst>
              <a:ext uri="{FF2B5EF4-FFF2-40B4-BE49-F238E27FC236}">
                <a16:creationId xmlns:a16="http://schemas.microsoft.com/office/drawing/2014/main" id="{75DACD12-4E44-12C7-6D66-A3D39E79C515}"/>
              </a:ext>
            </a:extLst>
          </p:cNvPr>
          <p:cNvPicPr>
            <a:picLocks noChangeAspect="1"/>
          </p:cNvPicPr>
          <p:nvPr/>
        </p:nvPicPr>
        <p:blipFill rotWithShape="1">
          <a:blip r:embed="rId24">
            <a:extLst>
              <a:ext uri="{28A0092B-C50C-407E-A947-70E740481C1C}">
                <a14:useLocalDpi xmlns:a14="http://schemas.microsoft.com/office/drawing/2010/main" val="0"/>
              </a:ext>
            </a:extLst>
          </a:blip>
          <a:srcRect r="64118" b="19937"/>
          <a:stretch/>
        </p:blipFill>
        <p:spPr>
          <a:xfrm>
            <a:off x="11399699" y="6043680"/>
            <a:ext cx="766101" cy="743768"/>
          </a:xfrm>
          <a:prstGeom prst="rect">
            <a:avLst/>
          </a:prstGeom>
        </p:spPr>
      </p:pic>
    </p:spTree>
    <p:extLst>
      <p:ext uri="{BB962C8B-B14F-4D97-AF65-F5344CB8AC3E}">
        <p14:creationId xmlns:p14="http://schemas.microsoft.com/office/powerpoint/2010/main" val="307134716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82E66176-F113-4F14-A0AD-0327DAFD30C3}"/>
              </a:ext>
            </a:extLst>
          </p:cNvPr>
          <p:cNvSpPr/>
          <p:nvPr/>
        </p:nvSpPr>
        <p:spPr>
          <a:xfrm>
            <a:off x="-12698" y="0"/>
            <a:ext cx="12204698" cy="1509823"/>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endParaRPr lang="en-GB" dirty="0">
              <a:solidFill>
                <a:srgbClr val="56B5B9"/>
              </a:solidFill>
              <a:ea typeface="+mn-lt"/>
              <a:cs typeface="+mn-lt"/>
            </a:endParaRPr>
          </a:p>
        </p:txBody>
      </p:sp>
      <p:sp>
        <p:nvSpPr>
          <p:cNvPr id="5" name="Title 1">
            <a:extLst>
              <a:ext uri="{FF2B5EF4-FFF2-40B4-BE49-F238E27FC236}">
                <a16:creationId xmlns:a16="http://schemas.microsoft.com/office/drawing/2014/main" id="{FC2977C2-0882-44B0-B5F4-7CC0935CB1AA}"/>
              </a:ext>
            </a:extLst>
          </p:cNvPr>
          <p:cNvSpPr>
            <a:spLocks noGrp="1"/>
          </p:cNvSpPr>
          <p:nvPr>
            <p:ph type="title"/>
          </p:nvPr>
        </p:nvSpPr>
        <p:spPr>
          <a:xfrm>
            <a:off x="230095" y="510197"/>
            <a:ext cx="10776572" cy="754187"/>
          </a:xfrm>
        </p:spPr>
        <p:txBody>
          <a:bodyPr>
            <a:normAutofit fontScale="90000"/>
          </a:bodyPr>
          <a:lstStyle/>
          <a:p>
            <a:r>
              <a:rPr lang="en-US" sz="8000" b="1" dirty="0">
                <a:solidFill>
                  <a:schemeClr val="bg1"/>
                </a:solidFill>
                <a:latin typeface="Arial Rounded MT Bold" panose="020F0704030504030204" pitchFamily="34" charset="0"/>
              </a:rPr>
              <a:t>Key Learning</a:t>
            </a:r>
            <a:endParaRPr lang="en-GB" sz="8000" b="1" dirty="0">
              <a:solidFill>
                <a:schemeClr val="bg1"/>
              </a:solidFill>
              <a:latin typeface="Arial Rounded MT Bold" panose="020F0704030504030204" pitchFamily="34" charset="0"/>
            </a:endParaRPr>
          </a:p>
        </p:txBody>
      </p:sp>
      <p:sp>
        <p:nvSpPr>
          <p:cNvPr id="14" name="TextBox 13">
            <a:extLst>
              <a:ext uri="{FF2B5EF4-FFF2-40B4-BE49-F238E27FC236}">
                <a16:creationId xmlns:a16="http://schemas.microsoft.com/office/drawing/2014/main" id="{A584243B-8CFF-4101-9BCE-272E8B5A4B0D}"/>
              </a:ext>
            </a:extLst>
          </p:cNvPr>
          <p:cNvSpPr txBox="1"/>
          <p:nvPr/>
        </p:nvSpPr>
        <p:spPr>
          <a:xfrm>
            <a:off x="2083981" y="2962243"/>
            <a:ext cx="4666691" cy="3536033"/>
          </a:xfrm>
          <a:prstGeom prst="rect">
            <a:avLst/>
          </a:prstGeom>
          <a:noFill/>
        </p:spPr>
        <p:txBody>
          <a:bodyPr wrap="square">
            <a:spAutoFit/>
          </a:bodyPr>
          <a:lstStyle/>
          <a:p>
            <a:pPr>
              <a:lnSpc>
                <a:spcPct val="107000"/>
              </a:lnSpc>
              <a:spcAft>
                <a:spcPts val="800"/>
              </a:spcAft>
            </a:pPr>
            <a:r>
              <a:rPr lang="en-GB" dirty="0">
                <a:latin typeface="Arial" panose="020B0604020202020204" pitchFamily="34" charset="0"/>
                <a:ea typeface="Calibri" panose="020F0502020204030204" pitchFamily="34" charset="0"/>
                <a:cs typeface="Arial" panose="020B0604020202020204" pitchFamily="34" charset="0"/>
              </a:rPr>
              <a:t>We heard from across the </a:t>
            </a:r>
            <a:r>
              <a:rPr lang="en-GB" sz="1800" dirty="0">
                <a:effectLst/>
                <a:latin typeface="Arial" panose="020B0604020202020204" pitchFamily="34" charset="0"/>
                <a:ea typeface="Calibri" panose="020F0502020204030204" pitchFamily="34" charset="0"/>
                <a:cs typeface="Arial" panose="020B0604020202020204" pitchFamily="34" charset="0"/>
              </a:rPr>
              <a:t>Small Support</a:t>
            </a:r>
            <a:r>
              <a:rPr lang="en-GB" dirty="0">
                <a:latin typeface="Arial" panose="020B0604020202020204" pitchFamily="34" charset="0"/>
                <a:ea typeface="Calibri" panose="020F0502020204030204" pitchFamily="34" charset="0"/>
                <a:cs typeface="Arial" panose="020B0604020202020204" pitchFamily="34" charset="0"/>
              </a:rPr>
              <a:t>s Provision Pilot that having the right people in place has been key to </a:t>
            </a:r>
            <a:r>
              <a:rPr lang="en-GB" b="1" i="1" dirty="0">
                <a:latin typeface="Arial" panose="020B0604020202020204" pitchFamily="34" charset="0"/>
                <a:ea typeface="Calibri" panose="020F0502020204030204" pitchFamily="34" charset="0"/>
                <a:cs typeface="Arial" panose="020B0604020202020204" pitchFamily="34" charset="0"/>
              </a:rPr>
              <a:t>‘making it work.”</a:t>
            </a:r>
          </a:p>
          <a:p>
            <a:pPr>
              <a:lnSpc>
                <a:spcPct val="107000"/>
              </a:lnSpc>
              <a:spcAft>
                <a:spcPts val="800"/>
              </a:spcAft>
            </a:pPr>
            <a:r>
              <a:rPr lang="en-GB" dirty="0">
                <a:latin typeface="Arial" panose="020B0604020202020204" pitchFamily="34" charset="0"/>
                <a:ea typeface="Calibri" panose="020F0502020204030204" pitchFamily="34" charset="0"/>
                <a:cs typeface="Arial" panose="020B0604020202020204" pitchFamily="34" charset="0"/>
              </a:rPr>
              <a:t>The right people includes those working in LCC, mentors, those setting up the Small Support services as well as the staff employed within them. </a:t>
            </a:r>
          </a:p>
          <a:p>
            <a:pPr>
              <a:lnSpc>
                <a:spcPct val="107000"/>
              </a:lnSpc>
              <a:spcAft>
                <a:spcPts val="800"/>
              </a:spcAft>
            </a:pPr>
            <a:r>
              <a:rPr lang="en-GB" dirty="0">
                <a:latin typeface="Arial" panose="020B0604020202020204" pitchFamily="34" charset="0"/>
                <a:ea typeface="Calibri" panose="020F0502020204030204" pitchFamily="34" charset="0"/>
                <a:cs typeface="Arial" panose="020B0604020202020204" pitchFamily="34" charset="0"/>
              </a:rPr>
              <a:t>Their </a:t>
            </a:r>
            <a:r>
              <a:rPr lang="en-GB" b="1" dirty="0">
                <a:latin typeface="Arial" panose="020B0604020202020204" pitchFamily="34" charset="0"/>
                <a:ea typeface="Calibri" panose="020F0502020204030204" pitchFamily="34" charset="0"/>
                <a:cs typeface="Arial" panose="020B0604020202020204" pitchFamily="34" charset="0"/>
              </a:rPr>
              <a:t>practice must be driven by human rights and the principles of person-centred care, with a willingness to take educated risks for individuals</a:t>
            </a:r>
            <a:r>
              <a:rPr lang="en-GB" dirty="0">
                <a:latin typeface="Arial" panose="020B0604020202020204" pitchFamily="34" charset="0"/>
                <a:ea typeface="Calibri" panose="020F0502020204030204" pitchFamily="34" charset="0"/>
                <a:cs typeface="Arial" panose="020B0604020202020204" pitchFamily="34" charset="0"/>
              </a:rPr>
              <a:t>.  </a:t>
            </a:r>
            <a:endParaRPr lang="en-GB" dirty="0">
              <a:latin typeface="Arial" panose="020B0604020202020204" pitchFamily="34" charset="0"/>
              <a:cs typeface="Arial" panose="020B0604020202020204" pitchFamily="34" charset="0"/>
            </a:endParaRPr>
          </a:p>
        </p:txBody>
      </p:sp>
      <p:sp>
        <p:nvSpPr>
          <p:cNvPr id="12" name="Rectangle: Rounded Corners 11">
            <a:extLst>
              <a:ext uri="{FF2B5EF4-FFF2-40B4-BE49-F238E27FC236}">
                <a16:creationId xmlns:a16="http://schemas.microsoft.com/office/drawing/2014/main" id="{3C16F213-8572-4D1F-9A5B-C3369E28987A}"/>
              </a:ext>
            </a:extLst>
          </p:cNvPr>
          <p:cNvSpPr/>
          <p:nvPr/>
        </p:nvSpPr>
        <p:spPr>
          <a:xfrm>
            <a:off x="1632572" y="1620526"/>
            <a:ext cx="10236200" cy="1422400"/>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600" dirty="0">
                <a:solidFill>
                  <a:schemeClr val="accent1">
                    <a:lumMod val="75000"/>
                  </a:schemeClr>
                </a:solidFill>
                <a:latin typeface="Arial Rounded MT Bold" panose="020F0704030504030204" pitchFamily="34" charset="0"/>
              </a:rPr>
              <a:t>Having the right people in place from the beginning is key.</a:t>
            </a:r>
            <a:endParaRPr lang="en-GB" sz="3600" dirty="0">
              <a:solidFill>
                <a:schemeClr val="accent1">
                  <a:lumMod val="75000"/>
                </a:schemeClr>
              </a:solidFill>
              <a:latin typeface="Arial Rounded MT Bold" panose="020F0704030504030204" pitchFamily="34" charset="0"/>
            </a:endParaRPr>
          </a:p>
        </p:txBody>
      </p:sp>
      <p:pic>
        <p:nvPicPr>
          <p:cNvPr id="13" name="Graphic 12" descr="Badge 1 with solid fill">
            <a:extLst>
              <a:ext uri="{FF2B5EF4-FFF2-40B4-BE49-F238E27FC236}">
                <a16:creationId xmlns:a16="http://schemas.microsoft.com/office/drawing/2014/main" id="{94793AED-9B03-47CA-8EE2-2C79C645319B}"/>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230095" y="1570646"/>
            <a:ext cx="1488638" cy="1488638"/>
          </a:xfrm>
          <a:prstGeom prst="rect">
            <a:avLst/>
          </a:prstGeom>
        </p:spPr>
      </p:pic>
      <p:pic>
        <p:nvPicPr>
          <p:cNvPr id="2" name="Picture 1" descr="A picture containing drawing, clock&#10;&#10;Description automatically generated">
            <a:extLst>
              <a:ext uri="{FF2B5EF4-FFF2-40B4-BE49-F238E27FC236}">
                <a16:creationId xmlns:a16="http://schemas.microsoft.com/office/drawing/2014/main" id="{D0C021F0-CBF9-66C9-2478-3820C552EFB0}"/>
              </a:ext>
            </a:extLst>
          </p:cNvPr>
          <p:cNvPicPr>
            <a:picLocks noChangeAspect="1"/>
          </p:cNvPicPr>
          <p:nvPr/>
        </p:nvPicPr>
        <p:blipFill rotWithShape="1">
          <a:blip r:embed="rId4">
            <a:extLst>
              <a:ext uri="{28A0092B-C50C-407E-A947-70E740481C1C}">
                <a14:useLocalDpi xmlns:a14="http://schemas.microsoft.com/office/drawing/2010/main" val="0"/>
              </a:ext>
            </a:extLst>
          </a:blip>
          <a:srcRect r="64118" b="19937"/>
          <a:stretch/>
        </p:blipFill>
        <p:spPr>
          <a:xfrm>
            <a:off x="11400500" y="6087703"/>
            <a:ext cx="766101" cy="743768"/>
          </a:xfrm>
          <a:prstGeom prst="rect">
            <a:avLst/>
          </a:prstGeom>
        </p:spPr>
      </p:pic>
      <p:pic>
        <p:nvPicPr>
          <p:cNvPr id="2050" name="Picture 2" descr="Research People">
            <a:extLst>
              <a:ext uri="{FF2B5EF4-FFF2-40B4-BE49-F238E27FC236}">
                <a16:creationId xmlns:a16="http://schemas.microsoft.com/office/drawing/2014/main" id="{A88732D0-5E31-4228-EED7-F81AABBD7694}"/>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914" y="3602423"/>
            <a:ext cx="1905000" cy="1905000"/>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3229">
            <a:extLst>
              <a:ext uri="{FF2B5EF4-FFF2-40B4-BE49-F238E27FC236}">
                <a16:creationId xmlns:a16="http://schemas.microsoft.com/office/drawing/2014/main" id="{2E6D339C-6076-36DD-98C2-14AA60D2BFA4}"/>
              </a:ext>
              <a:ext uri="{C183D7F6-B498-43B3-948B-1728B52AA6E4}">
                <adec:decorative xmlns:adec="http://schemas.microsoft.com/office/drawing/2017/decorative" val="1"/>
              </a:ext>
            </a:extLst>
          </p:cNvPr>
          <p:cNvPicPr>
            <a:picLocks noChangeAspect="1"/>
          </p:cNvPicPr>
          <p:nvPr/>
        </p:nvPicPr>
        <p:blipFill>
          <a:blip r:embed="rId6"/>
          <a:stretch>
            <a:fillRect/>
          </a:stretch>
        </p:blipFill>
        <p:spPr>
          <a:xfrm>
            <a:off x="9948937" y="300056"/>
            <a:ext cx="424544" cy="433616"/>
          </a:xfrm>
          <a:prstGeom prst="rect">
            <a:avLst/>
          </a:prstGeom>
        </p:spPr>
      </p:pic>
      <p:sp>
        <p:nvSpPr>
          <p:cNvPr id="6" name="TextBox 5">
            <a:extLst>
              <a:ext uri="{FF2B5EF4-FFF2-40B4-BE49-F238E27FC236}">
                <a16:creationId xmlns:a16="http://schemas.microsoft.com/office/drawing/2014/main" id="{9B076CC5-8508-9435-144C-2ACD69F334F9}"/>
              </a:ext>
            </a:extLst>
          </p:cNvPr>
          <p:cNvSpPr txBox="1"/>
          <p:nvPr/>
        </p:nvSpPr>
        <p:spPr>
          <a:xfrm>
            <a:off x="9667833" y="87341"/>
            <a:ext cx="2200939" cy="923330"/>
          </a:xfrm>
          <a:prstGeom prst="rect">
            <a:avLst/>
          </a:prstGeom>
          <a:noFill/>
        </p:spPr>
        <p:txBody>
          <a:bodyPr wrap="square" rtlCol="0">
            <a:spAutoFit/>
          </a:bodyPr>
          <a:lstStyle/>
          <a:p>
            <a:r>
              <a:rPr lang="en-US" dirty="0"/>
              <a:t>        </a:t>
            </a:r>
          </a:p>
          <a:p>
            <a:r>
              <a:rPr lang="en-US" dirty="0"/>
              <a:t>	</a:t>
            </a:r>
            <a:r>
              <a:rPr lang="en-US" dirty="0">
                <a:solidFill>
                  <a:schemeClr val="bg1"/>
                </a:solidFill>
                <a:latin typeface="Arial Nova Light" panose="020B0304020202020204" pitchFamily="34" charset="0"/>
              </a:rPr>
              <a:t>Workforce</a:t>
            </a:r>
            <a:endParaRPr lang="en-GB" dirty="0">
              <a:solidFill>
                <a:schemeClr val="bg1"/>
              </a:solidFill>
              <a:latin typeface="Arial Nova Light" panose="020B0304020202020204" pitchFamily="34" charset="0"/>
            </a:endParaRPr>
          </a:p>
          <a:p>
            <a:r>
              <a:rPr lang="en-US" dirty="0">
                <a:solidFill>
                  <a:schemeClr val="bg1"/>
                </a:solidFill>
              </a:rPr>
              <a:t> </a:t>
            </a:r>
            <a:endParaRPr lang="en-GB" dirty="0">
              <a:solidFill>
                <a:schemeClr val="bg1"/>
              </a:solidFill>
            </a:endParaRPr>
          </a:p>
        </p:txBody>
      </p:sp>
      <p:sp>
        <p:nvSpPr>
          <p:cNvPr id="7" name="Speech Bubble: Rectangle with Corners Rounded 6">
            <a:extLst>
              <a:ext uri="{FF2B5EF4-FFF2-40B4-BE49-F238E27FC236}">
                <a16:creationId xmlns:a16="http://schemas.microsoft.com/office/drawing/2014/main" id="{79D866C1-CC4F-426B-6B99-5E75D7FD5878}"/>
              </a:ext>
            </a:extLst>
          </p:cNvPr>
          <p:cNvSpPr/>
          <p:nvPr/>
        </p:nvSpPr>
        <p:spPr>
          <a:xfrm>
            <a:off x="7790371" y="2375352"/>
            <a:ext cx="3754923" cy="1779078"/>
          </a:xfrm>
          <a:prstGeom prst="wedgeRoundRectCallout">
            <a:avLst>
              <a:gd name="adj1" fmla="val 32240"/>
              <a:gd name="adj2" fmla="val 61525"/>
              <a:gd name="adj3" fmla="val 16667"/>
            </a:avLst>
          </a:prstGeom>
          <a:solidFill>
            <a:schemeClr val="accent1">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i="1" dirty="0">
                <a:solidFill>
                  <a:schemeClr val="tx1"/>
                </a:solidFill>
              </a:rPr>
              <a:t>“…it’s important to me that they’re about rights…that they are progressive…that they will support me to fight for mine and other disabled people’s rights.” </a:t>
            </a:r>
            <a:r>
              <a:rPr lang="en-GB" dirty="0">
                <a:solidFill>
                  <a:schemeClr val="tx1"/>
                </a:solidFill>
              </a:rPr>
              <a:t>(Individual). </a:t>
            </a:r>
            <a:endParaRPr lang="en-US" dirty="0">
              <a:solidFill>
                <a:schemeClr val="tx1"/>
              </a:solidFill>
            </a:endParaRPr>
          </a:p>
        </p:txBody>
      </p:sp>
      <p:sp>
        <p:nvSpPr>
          <p:cNvPr id="9" name="Speech Bubble: Rectangle with Corners Rounded 8">
            <a:extLst>
              <a:ext uri="{FF2B5EF4-FFF2-40B4-BE49-F238E27FC236}">
                <a16:creationId xmlns:a16="http://schemas.microsoft.com/office/drawing/2014/main" id="{DDE018D9-8D61-EC2F-21EA-3817C52820F3}"/>
              </a:ext>
            </a:extLst>
          </p:cNvPr>
          <p:cNvSpPr/>
          <p:nvPr/>
        </p:nvSpPr>
        <p:spPr>
          <a:xfrm>
            <a:off x="6907739" y="4480218"/>
            <a:ext cx="4160604" cy="1867585"/>
          </a:xfrm>
          <a:prstGeom prst="wedgeRoundRectCallout">
            <a:avLst>
              <a:gd name="adj1" fmla="val -50440"/>
              <a:gd name="adj2" fmla="val 66388"/>
              <a:gd name="adj3" fmla="val 16667"/>
            </a:avLst>
          </a:prstGeom>
          <a:solidFill>
            <a:schemeClr val="accent4">
              <a:lumMod val="40000"/>
              <a:lumOff val="6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i="1" dirty="0">
                <a:solidFill>
                  <a:schemeClr val="tx1"/>
                </a:solidFill>
              </a:rPr>
              <a:t>“</a:t>
            </a:r>
            <a:r>
              <a:rPr lang="en-GB" i="1" dirty="0">
                <a:solidFill>
                  <a:schemeClr val="tx1"/>
                </a:solidFill>
              </a:rPr>
              <a:t>It’s important that the people are right, that they are interested in the same things…we have shared things…woodwork, magnet fishing, golf balls, car boots..</a:t>
            </a:r>
            <a:r>
              <a:rPr lang="en-US" i="1" dirty="0">
                <a:solidFill>
                  <a:schemeClr val="tx1"/>
                </a:solidFill>
              </a:rPr>
              <a:t>.” </a:t>
            </a:r>
            <a:r>
              <a:rPr lang="en-GB" dirty="0">
                <a:solidFill>
                  <a:schemeClr val="tx1"/>
                </a:solidFill>
              </a:rPr>
              <a:t>(Individual). </a:t>
            </a:r>
            <a:endParaRPr lang="en-US" dirty="0">
              <a:solidFill>
                <a:schemeClr val="tx1"/>
              </a:solidFill>
            </a:endParaRPr>
          </a:p>
        </p:txBody>
      </p:sp>
    </p:spTree>
    <p:extLst>
      <p:ext uri="{BB962C8B-B14F-4D97-AF65-F5344CB8AC3E}">
        <p14:creationId xmlns:p14="http://schemas.microsoft.com/office/powerpoint/2010/main" val="378449072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82E66176-F113-4F14-A0AD-0327DAFD30C3}"/>
              </a:ext>
            </a:extLst>
          </p:cNvPr>
          <p:cNvSpPr/>
          <p:nvPr/>
        </p:nvSpPr>
        <p:spPr>
          <a:xfrm>
            <a:off x="-60340" y="26529"/>
            <a:ext cx="12204698" cy="1509823"/>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endParaRPr lang="en-GB" dirty="0">
              <a:solidFill>
                <a:srgbClr val="56B5B9"/>
              </a:solidFill>
              <a:ea typeface="+mn-lt"/>
              <a:cs typeface="+mn-lt"/>
            </a:endParaRPr>
          </a:p>
        </p:txBody>
      </p:sp>
      <p:sp>
        <p:nvSpPr>
          <p:cNvPr id="5" name="Title 1">
            <a:extLst>
              <a:ext uri="{FF2B5EF4-FFF2-40B4-BE49-F238E27FC236}">
                <a16:creationId xmlns:a16="http://schemas.microsoft.com/office/drawing/2014/main" id="{FC2977C2-0882-44B0-B5F4-7CC0935CB1AA}"/>
              </a:ext>
            </a:extLst>
          </p:cNvPr>
          <p:cNvSpPr>
            <a:spLocks noGrp="1"/>
          </p:cNvSpPr>
          <p:nvPr>
            <p:ph type="title"/>
          </p:nvPr>
        </p:nvSpPr>
        <p:spPr>
          <a:xfrm>
            <a:off x="230095" y="551760"/>
            <a:ext cx="10776572" cy="754187"/>
          </a:xfrm>
        </p:spPr>
        <p:txBody>
          <a:bodyPr>
            <a:normAutofit fontScale="90000"/>
          </a:bodyPr>
          <a:lstStyle/>
          <a:p>
            <a:r>
              <a:rPr lang="en-US" sz="8000" b="1" dirty="0">
                <a:solidFill>
                  <a:schemeClr val="bg1"/>
                </a:solidFill>
                <a:latin typeface="Arial Rounded MT Bold" panose="020F0704030504030204" pitchFamily="34" charset="0"/>
              </a:rPr>
              <a:t>Key Learning</a:t>
            </a:r>
            <a:endParaRPr lang="en-GB" sz="8000" b="1" dirty="0">
              <a:solidFill>
                <a:schemeClr val="bg1"/>
              </a:solidFill>
              <a:latin typeface="Arial Rounded MT Bold" panose="020F0704030504030204" pitchFamily="34" charset="0"/>
            </a:endParaRPr>
          </a:p>
        </p:txBody>
      </p:sp>
      <p:sp>
        <p:nvSpPr>
          <p:cNvPr id="14" name="TextBox 13">
            <a:extLst>
              <a:ext uri="{FF2B5EF4-FFF2-40B4-BE49-F238E27FC236}">
                <a16:creationId xmlns:a16="http://schemas.microsoft.com/office/drawing/2014/main" id="{A584243B-8CFF-4101-9BCE-272E8B5A4B0D}"/>
              </a:ext>
            </a:extLst>
          </p:cNvPr>
          <p:cNvSpPr txBox="1"/>
          <p:nvPr/>
        </p:nvSpPr>
        <p:spPr>
          <a:xfrm>
            <a:off x="2046514" y="2691850"/>
            <a:ext cx="4420472" cy="3729804"/>
          </a:xfrm>
          <a:prstGeom prst="rect">
            <a:avLst/>
          </a:prstGeom>
          <a:noFill/>
        </p:spPr>
        <p:txBody>
          <a:bodyPr wrap="square" lIns="91440" tIns="45720" rIns="91440" bIns="45720" anchor="t">
            <a:spAutoFit/>
          </a:bodyPr>
          <a:lstStyle/>
          <a:p>
            <a:pPr>
              <a:lnSpc>
                <a:spcPct val="107000"/>
              </a:lnSpc>
              <a:spcAft>
                <a:spcPts val="800"/>
              </a:spcAft>
            </a:pPr>
            <a:r>
              <a:rPr lang="en-GB" dirty="0">
                <a:latin typeface="Arial" panose="020B0604020202020204" pitchFamily="34" charset="0"/>
                <a:ea typeface="Calibri" panose="020F0502020204030204" pitchFamily="34" charset="0"/>
                <a:cs typeface="Arial" panose="020B0604020202020204" pitchFamily="34" charset="0"/>
              </a:rPr>
              <a:t>Reflecting on their involvement in the Pilot and the work done before it started (since 2019), the new S</a:t>
            </a:r>
            <a:r>
              <a:rPr lang="en-GB" dirty="0">
                <a:effectLst/>
                <a:latin typeface="Arial" panose="020B0604020202020204" pitchFamily="34" charset="0"/>
                <a:ea typeface="Calibri" panose="020F0502020204030204" pitchFamily="34" charset="0"/>
                <a:cs typeface="Arial" panose="020B0604020202020204" pitchFamily="34" charset="0"/>
              </a:rPr>
              <a:t>mall Support </a:t>
            </a:r>
            <a:r>
              <a:rPr lang="en-GB" dirty="0">
                <a:latin typeface="Arial" panose="020B0604020202020204" pitchFamily="34" charset="0"/>
                <a:ea typeface="Calibri" panose="020F0502020204030204" pitchFamily="34" charset="0"/>
                <a:cs typeface="Arial" panose="020B0604020202020204" pitchFamily="34" charset="0"/>
              </a:rPr>
              <a:t>P</a:t>
            </a:r>
            <a:r>
              <a:rPr lang="en-GB" dirty="0">
                <a:effectLst/>
                <a:latin typeface="Arial" panose="020B0604020202020204" pitchFamily="34" charset="0"/>
                <a:ea typeface="Calibri" panose="020F0502020204030204" pitchFamily="34" charset="0"/>
                <a:cs typeface="Arial" panose="020B0604020202020204" pitchFamily="34" charset="0"/>
              </a:rPr>
              <a:t>roviders in Leeds expressed how pivotal the long-term </a:t>
            </a:r>
            <a:r>
              <a:rPr lang="en-GB" dirty="0">
                <a:latin typeface="Arial" panose="020B0604020202020204" pitchFamily="34" charset="0"/>
                <a:ea typeface="Calibri" panose="020F0502020204030204" pitchFamily="34" charset="0"/>
                <a:cs typeface="Arial" panose="020B0604020202020204" pitchFamily="34" charset="0"/>
              </a:rPr>
              <a:t>commitment from LCC to this new support model, has been to their success. </a:t>
            </a:r>
          </a:p>
          <a:p>
            <a:pPr>
              <a:lnSpc>
                <a:spcPct val="107000"/>
              </a:lnSpc>
              <a:spcAft>
                <a:spcPts val="800"/>
              </a:spcAft>
            </a:pPr>
            <a:r>
              <a:rPr lang="en-GB" dirty="0">
                <a:effectLst/>
                <a:latin typeface="Arial" panose="020B0604020202020204" pitchFamily="34" charset="0"/>
                <a:ea typeface="Calibri" panose="020F0502020204030204" pitchFamily="34" charset="0"/>
                <a:cs typeface="Arial" panose="020B0604020202020204" pitchFamily="34" charset="0"/>
              </a:rPr>
              <a:t>In particular, they asserted that without the commitment and consistency of the Commissioners who drove the Pilot, they wouldn’t be as established as they are today. </a:t>
            </a:r>
            <a:endParaRPr lang="en-GB" b="1" i="1" dirty="0">
              <a:latin typeface="Arial" panose="020B0604020202020204" pitchFamily="34" charset="0"/>
              <a:ea typeface="Calibri" panose="020F0502020204030204" pitchFamily="34" charset="0"/>
              <a:cs typeface="Arial" panose="020B0604020202020204" pitchFamily="34" charset="0"/>
            </a:endParaRPr>
          </a:p>
        </p:txBody>
      </p:sp>
      <p:sp>
        <p:nvSpPr>
          <p:cNvPr id="12" name="Rectangle: Rounded Corners 11">
            <a:extLst>
              <a:ext uri="{FF2B5EF4-FFF2-40B4-BE49-F238E27FC236}">
                <a16:creationId xmlns:a16="http://schemas.microsoft.com/office/drawing/2014/main" id="{3C16F213-8572-4D1F-9A5B-C3369E28987A}"/>
              </a:ext>
            </a:extLst>
          </p:cNvPr>
          <p:cNvSpPr/>
          <p:nvPr/>
        </p:nvSpPr>
        <p:spPr>
          <a:xfrm>
            <a:off x="1474571" y="1121576"/>
            <a:ext cx="10446370" cy="1633994"/>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600" dirty="0">
                <a:solidFill>
                  <a:schemeClr val="accent1">
                    <a:lumMod val="75000"/>
                  </a:schemeClr>
                </a:solidFill>
                <a:latin typeface="Arial Rounded MT Bold" panose="020F0704030504030204" pitchFamily="34" charset="0"/>
              </a:rPr>
              <a:t>Long-term commitment is essential.</a:t>
            </a:r>
            <a:endParaRPr lang="en-GB" sz="3600" dirty="0">
              <a:solidFill>
                <a:schemeClr val="accent1">
                  <a:lumMod val="75000"/>
                </a:schemeClr>
              </a:solidFill>
              <a:latin typeface="Arial Rounded MT Bold" panose="020F0704030504030204" pitchFamily="34" charset="0"/>
            </a:endParaRPr>
          </a:p>
        </p:txBody>
      </p:sp>
      <p:pic>
        <p:nvPicPr>
          <p:cNvPr id="2" name="Picture 1" descr="A picture containing drawing, clock&#10;&#10;Description automatically generated">
            <a:extLst>
              <a:ext uri="{FF2B5EF4-FFF2-40B4-BE49-F238E27FC236}">
                <a16:creationId xmlns:a16="http://schemas.microsoft.com/office/drawing/2014/main" id="{E72E91D6-397F-31FF-07BF-27731F4C85EC}"/>
              </a:ext>
            </a:extLst>
          </p:cNvPr>
          <p:cNvPicPr>
            <a:picLocks noChangeAspect="1"/>
          </p:cNvPicPr>
          <p:nvPr/>
        </p:nvPicPr>
        <p:blipFill rotWithShape="1">
          <a:blip r:embed="rId2">
            <a:extLst>
              <a:ext uri="{28A0092B-C50C-407E-A947-70E740481C1C}">
                <a14:useLocalDpi xmlns:a14="http://schemas.microsoft.com/office/drawing/2010/main" val="0"/>
              </a:ext>
            </a:extLst>
          </a:blip>
          <a:srcRect r="64118" b="19937"/>
          <a:stretch/>
        </p:blipFill>
        <p:spPr>
          <a:xfrm>
            <a:off x="11400500" y="6087703"/>
            <a:ext cx="766101" cy="743768"/>
          </a:xfrm>
          <a:prstGeom prst="rect">
            <a:avLst/>
          </a:prstGeom>
        </p:spPr>
      </p:pic>
      <p:pic>
        <p:nvPicPr>
          <p:cNvPr id="3" name="Graphic 2" descr="Badge with solid fill">
            <a:extLst>
              <a:ext uri="{FF2B5EF4-FFF2-40B4-BE49-F238E27FC236}">
                <a16:creationId xmlns:a16="http://schemas.microsoft.com/office/drawing/2014/main" id="{AF7007B0-0025-6D72-BCF1-C42795E0C2D8}"/>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87533" y="1509823"/>
            <a:ext cx="1387038" cy="1387038"/>
          </a:xfrm>
          <a:prstGeom prst="rect">
            <a:avLst/>
          </a:prstGeom>
        </p:spPr>
      </p:pic>
      <p:pic>
        <p:nvPicPr>
          <p:cNvPr id="6" name="Picture 3229">
            <a:extLst>
              <a:ext uri="{FF2B5EF4-FFF2-40B4-BE49-F238E27FC236}">
                <a16:creationId xmlns:a16="http://schemas.microsoft.com/office/drawing/2014/main" id="{13A953DF-8C02-C2F0-E633-EC61EB755ACA}"/>
              </a:ext>
              <a:ext uri="{C183D7F6-B498-43B3-948B-1728B52AA6E4}">
                <adec:decorative xmlns:adec="http://schemas.microsoft.com/office/drawing/2017/decorative" val="1"/>
              </a:ext>
            </a:extLst>
          </p:cNvPr>
          <p:cNvPicPr>
            <a:picLocks noChangeAspect="1"/>
          </p:cNvPicPr>
          <p:nvPr/>
        </p:nvPicPr>
        <p:blipFill>
          <a:blip r:embed="rId5"/>
          <a:stretch>
            <a:fillRect/>
          </a:stretch>
        </p:blipFill>
        <p:spPr>
          <a:xfrm>
            <a:off x="9898481" y="314853"/>
            <a:ext cx="424544" cy="433616"/>
          </a:xfrm>
          <a:prstGeom prst="rect">
            <a:avLst/>
          </a:prstGeom>
        </p:spPr>
      </p:pic>
      <p:sp>
        <p:nvSpPr>
          <p:cNvPr id="8" name="TextBox 7">
            <a:extLst>
              <a:ext uri="{FF2B5EF4-FFF2-40B4-BE49-F238E27FC236}">
                <a16:creationId xmlns:a16="http://schemas.microsoft.com/office/drawing/2014/main" id="{6D5664D9-8CDC-04D4-68D8-B7BCBD91DC4B}"/>
              </a:ext>
            </a:extLst>
          </p:cNvPr>
          <p:cNvSpPr txBox="1"/>
          <p:nvPr/>
        </p:nvSpPr>
        <p:spPr>
          <a:xfrm>
            <a:off x="10411131" y="363226"/>
            <a:ext cx="2122690" cy="369332"/>
          </a:xfrm>
          <a:prstGeom prst="rect">
            <a:avLst/>
          </a:prstGeom>
          <a:noFill/>
        </p:spPr>
        <p:txBody>
          <a:bodyPr wrap="square" rtlCol="0">
            <a:spAutoFit/>
          </a:bodyPr>
          <a:lstStyle/>
          <a:p>
            <a:r>
              <a:rPr lang="en-US" dirty="0">
                <a:solidFill>
                  <a:schemeClr val="bg1"/>
                </a:solidFill>
                <a:latin typeface="Arial Nova Light" panose="020B0304020202020204" pitchFamily="34" charset="0"/>
              </a:rPr>
              <a:t>Workforce</a:t>
            </a:r>
            <a:endParaRPr lang="en-GB" dirty="0">
              <a:solidFill>
                <a:schemeClr val="bg1"/>
              </a:solidFill>
              <a:ea typeface="+mn-lt"/>
              <a:cs typeface="+mn-lt"/>
            </a:endParaRPr>
          </a:p>
        </p:txBody>
      </p:sp>
      <p:sp>
        <p:nvSpPr>
          <p:cNvPr id="7" name="Speech Bubble: Rectangle with Corners Rounded 6">
            <a:extLst>
              <a:ext uri="{FF2B5EF4-FFF2-40B4-BE49-F238E27FC236}">
                <a16:creationId xmlns:a16="http://schemas.microsoft.com/office/drawing/2014/main" id="{7A9F8C4A-EE77-6A72-9C18-E6F6F267194B}"/>
              </a:ext>
            </a:extLst>
          </p:cNvPr>
          <p:cNvSpPr/>
          <p:nvPr/>
        </p:nvSpPr>
        <p:spPr>
          <a:xfrm>
            <a:off x="6466986" y="2174210"/>
            <a:ext cx="5725014" cy="1911522"/>
          </a:xfrm>
          <a:prstGeom prst="wedgeRoundRectCallout">
            <a:avLst>
              <a:gd name="adj1" fmla="val 48407"/>
              <a:gd name="adj2" fmla="val 67583"/>
              <a:gd name="adj3" fmla="val 16667"/>
            </a:avLst>
          </a:prstGeom>
          <a:solidFill>
            <a:schemeClr val="accent1">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lnSpc>
                <a:spcPct val="107000"/>
              </a:lnSpc>
              <a:spcAft>
                <a:spcPts val="800"/>
              </a:spcAft>
            </a:pPr>
            <a:r>
              <a:rPr lang="en-GB" sz="1800" dirty="0">
                <a:solidFill>
                  <a:schemeClr val="tx1"/>
                </a:solidFill>
                <a:effectLst/>
                <a:latin typeface="Arial" panose="020B0604020202020204" pitchFamily="34" charset="0"/>
                <a:ea typeface="Calibri" panose="020F0502020204030204" pitchFamily="34" charset="0"/>
                <a:cs typeface="Arial" panose="020B0604020202020204" pitchFamily="34" charset="0"/>
              </a:rPr>
              <a:t>“…they’ve been pivotal. Without their commitment we wouldn’t be here…they always make time for us, we never feel like a burden.</a:t>
            </a:r>
            <a:r>
              <a:rPr lang="en-GB" sz="1800" i="1" dirty="0">
                <a:solidFill>
                  <a:schemeClr val="tx1"/>
                </a:solidFill>
                <a:latin typeface="Arial" panose="020B0604020202020204" pitchFamily="34" charset="0"/>
                <a:ea typeface="Calibri" panose="020F0502020204030204" pitchFamily="34" charset="0"/>
                <a:cs typeface="Arial" panose="020B0604020202020204" pitchFamily="34" charset="0"/>
              </a:rPr>
              <a:t>” </a:t>
            </a:r>
          </a:p>
          <a:p>
            <a:pPr algn="ctr">
              <a:lnSpc>
                <a:spcPct val="107000"/>
              </a:lnSpc>
              <a:spcAft>
                <a:spcPts val="800"/>
              </a:spcAft>
            </a:pPr>
            <a:r>
              <a:rPr lang="en-GB" dirty="0">
                <a:solidFill>
                  <a:schemeClr val="tx1"/>
                </a:solidFill>
                <a:latin typeface="Arial" panose="020B0604020202020204" pitchFamily="34" charset="0"/>
                <a:ea typeface="Calibri" panose="020F0502020204030204" pitchFamily="34" charset="0"/>
                <a:cs typeface="Arial" panose="020B0604020202020204" pitchFamily="34" charset="0"/>
              </a:rPr>
              <a:t>(Small Support Service Provider) </a:t>
            </a:r>
          </a:p>
        </p:txBody>
      </p:sp>
      <p:pic>
        <p:nvPicPr>
          <p:cNvPr id="10" name="Picture 9">
            <a:extLst>
              <a:ext uri="{FF2B5EF4-FFF2-40B4-BE49-F238E27FC236}">
                <a16:creationId xmlns:a16="http://schemas.microsoft.com/office/drawing/2014/main" id="{CFC158F8-0DF2-4FB3-3459-E8231A76D605}"/>
              </a:ext>
            </a:extLst>
          </p:cNvPr>
          <p:cNvPicPr>
            <a:picLocks noChangeAspect="1"/>
          </p:cNvPicPr>
          <p:nvPr/>
        </p:nvPicPr>
        <p:blipFill>
          <a:blip r:embed="rId6"/>
          <a:stretch>
            <a:fillRect/>
          </a:stretch>
        </p:blipFill>
        <p:spPr>
          <a:xfrm>
            <a:off x="230095" y="3597119"/>
            <a:ext cx="1715940" cy="1715940"/>
          </a:xfrm>
          <a:prstGeom prst="rect">
            <a:avLst/>
          </a:prstGeom>
        </p:spPr>
      </p:pic>
      <p:sp>
        <p:nvSpPr>
          <p:cNvPr id="9" name="Speech Bubble: Rectangle with Corners Rounded 8">
            <a:extLst>
              <a:ext uri="{FF2B5EF4-FFF2-40B4-BE49-F238E27FC236}">
                <a16:creationId xmlns:a16="http://schemas.microsoft.com/office/drawing/2014/main" id="{224058AC-BA08-374E-7CCD-EBFC0F7A624F}"/>
              </a:ext>
            </a:extLst>
          </p:cNvPr>
          <p:cNvSpPr/>
          <p:nvPr/>
        </p:nvSpPr>
        <p:spPr>
          <a:xfrm>
            <a:off x="6729684" y="4408714"/>
            <a:ext cx="4742792" cy="2134433"/>
          </a:xfrm>
          <a:prstGeom prst="wedgeRoundRectCallout">
            <a:avLst>
              <a:gd name="adj1" fmla="val -53058"/>
              <a:gd name="adj2" fmla="val 56912"/>
              <a:gd name="adj3" fmla="val 16667"/>
            </a:avLst>
          </a:prstGeom>
          <a:solidFill>
            <a:schemeClr val="accent4">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lnSpc>
                <a:spcPct val="107000"/>
              </a:lnSpc>
              <a:spcAft>
                <a:spcPts val="800"/>
              </a:spcAft>
            </a:pPr>
            <a:r>
              <a:rPr lang="en-GB" sz="1800" dirty="0">
                <a:solidFill>
                  <a:schemeClr val="tx1"/>
                </a:solidFill>
                <a:effectLst/>
                <a:latin typeface="Arial" panose="020B0604020202020204" pitchFamily="34" charset="0"/>
                <a:ea typeface="Calibri" panose="020F0502020204030204" pitchFamily="34" charset="0"/>
                <a:cs typeface="Arial" panose="020B0604020202020204" pitchFamily="34" charset="0"/>
              </a:rPr>
              <a:t>“…without their continuous involvement </a:t>
            </a:r>
            <a:r>
              <a:rPr lang="en-GB" sz="1800" i="1" dirty="0">
                <a:solidFill>
                  <a:schemeClr val="tx1"/>
                </a:solidFill>
                <a:effectLst/>
                <a:latin typeface="Arial" panose="020B0604020202020204" pitchFamily="34" charset="0"/>
                <a:ea typeface="Calibri" panose="020F0502020204030204" pitchFamily="34" charset="0"/>
                <a:cs typeface="Arial" panose="020B0604020202020204" pitchFamily="34" charset="0"/>
              </a:rPr>
              <a:t>since before COVID [</a:t>
            </a:r>
            <a:r>
              <a:rPr lang="en-GB" sz="1800" dirty="0">
                <a:solidFill>
                  <a:schemeClr val="tx1"/>
                </a:solidFill>
                <a:effectLst/>
                <a:latin typeface="Arial" panose="020B0604020202020204" pitchFamily="34" charset="0"/>
                <a:ea typeface="Calibri" panose="020F0502020204030204" pitchFamily="34" charset="0"/>
                <a:cs typeface="Arial" panose="020B0604020202020204" pitchFamily="34" charset="0"/>
              </a:rPr>
              <a:t>2018]</a:t>
            </a:r>
            <a:r>
              <a:rPr lang="en-GB" sz="1800" i="1" dirty="0">
                <a:solidFill>
                  <a:schemeClr val="tx1"/>
                </a:solidFill>
                <a:latin typeface="Arial" panose="020B0604020202020204" pitchFamily="34" charset="0"/>
                <a:ea typeface="Calibri" panose="020F0502020204030204" pitchFamily="34" charset="0"/>
                <a:cs typeface="Arial" panose="020B0604020202020204" pitchFamily="34" charset="0"/>
              </a:rPr>
              <a:t>…we doubt it would have got across the line. We didn’t know when COVID </a:t>
            </a:r>
            <a:r>
              <a:rPr lang="en-GB" i="1" dirty="0">
                <a:solidFill>
                  <a:schemeClr val="tx1"/>
                </a:solidFill>
                <a:latin typeface="Arial" panose="020B0604020202020204" pitchFamily="34" charset="0"/>
                <a:ea typeface="Calibri" panose="020F0502020204030204" pitchFamily="34" charset="0"/>
                <a:cs typeface="Arial" panose="020B0604020202020204" pitchFamily="34" charset="0"/>
              </a:rPr>
              <a:t>hit if it would continue…we thought that was it, but they stuck with it, with us, and here we are</a:t>
            </a:r>
            <a:r>
              <a:rPr lang="en-GB" sz="1800" i="1" dirty="0">
                <a:solidFill>
                  <a:schemeClr val="tx1"/>
                </a:solidFill>
                <a:latin typeface="Arial" panose="020B0604020202020204" pitchFamily="34" charset="0"/>
                <a:ea typeface="Calibri" panose="020F0502020204030204" pitchFamily="34" charset="0"/>
                <a:cs typeface="Arial" panose="020B0604020202020204" pitchFamily="34" charset="0"/>
              </a:rPr>
              <a:t>” </a:t>
            </a:r>
          </a:p>
          <a:p>
            <a:pPr algn="ctr">
              <a:lnSpc>
                <a:spcPct val="107000"/>
              </a:lnSpc>
              <a:spcAft>
                <a:spcPts val="800"/>
              </a:spcAft>
            </a:pPr>
            <a:r>
              <a:rPr lang="en-GB" dirty="0">
                <a:solidFill>
                  <a:schemeClr val="tx1"/>
                </a:solidFill>
                <a:latin typeface="Arial" panose="020B0604020202020204" pitchFamily="34" charset="0"/>
                <a:ea typeface="Calibri" panose="020F0502020204030204" pitchFamily="34" charset="0"/>
                <a:cs typeface="Arial" panose="020B0604020202020204" pitchFamily="34" charset="0"/>
              </a:rPr>
              <a:t>(Small Support Service Provider) </a:t>
            </a:r>
          </a:p>
        </p:txBody>
      </p:sp>
    </p:spTree>
    <p:extLst>
      <p:ext uri="{BB962C8B-B14F-4D97-AF65-F5344CB8AC3E}">
        <p14:creationId xmlns:p14="http://schemas.microsoft.com/office/powerpoint/2010/main" val="399757399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82E66176-F113-4F14-A0AD-0327DAFD30C3}"/>
              </a:ext>
            </a:extLst>
          </p:cNvPr>
          <p:cNvSpPr/>
          <p:nvPr/>
        </p:nvSpPr>
        <p:spPr>
          <a:xfrm>
            <a:off x="-12698" y="0"/>
            <a:ext cx="12204698" cy="1509823"/>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endParaRPr lang="en-GB">
              <a:solidFill>
                <a:srgbClr val="56B5B9"/>
              </a:solidFill>
              <a:ea typeface="+mn-lt"/>
              <a:cs typeface="+mn-lt"/>
            </a:endParaRPr>
          </a:p>
        </p:txBody>
      </p:sp>
      <p:sp>
        <p:nvSpPr>
          <p:cNvPr id="5" name="Title 1">
            <a:extLst>
              <a:ext uri="{FF2B5EF4-FFF2-40B4-BE49-F238E27FC236}">
                <a16:creationId xmlns:a16="http://schemas.microsoft.com/office/drawing/2014/main" id="{FC2977C2-0882-44B0-B5F4-7CC0935CB1AA}"/>
              </a:ext>
            </a:extLst>
          </p:cNvPr>
          <p:cNvSpPr>
            <a:spLocks noGrp="1"/>
          </p:cNvSpPr>
          <p:nvPr>
            <p:ph type="title"/>
          </p:nvPr>
        </p:nvSpPr>
        <p:spPr>
          <a:xfrm>
            <a:off x="230095" y="551760"/>
            <a:ext cx="10776572" cy="754187"/>
          </a:xfrm>
        </p:spPr>
        <p:txBody>
          <a:bodyPr>
            <a:normAutofit fontScale="90000"/>
          </a:bodyPr>
          <a:lstStyle/>
          <a:p>
            <a:r>
              <a:rPr lang="en-US" sz="8000" b="1" dirty="0">
                <a:solidFill>
                  <a:schemeClr val="bg1"/>
                </a:solidFill>
                <a:latin typeface="Arial Rounded MT Bold" panose="020F0704030504030204" pitchFamily="34" charset="0"/>
              </a:rPr>
              <a:t>Key Learning</a:t>
            </a:r>
            <a:endParaRPr lang="en-GB" sz="8000" b="1" dirty="0">
              <a:solidFill>
                <a:schemeClr val="bg1"/>
              </a:solidFill>
              <a:latin typeface="Arial Rounded MT Bold" panose="020F0704030504030204" pitchFamily="34" charset="0"/>
            </a:endParaRPr>
          </a:p>
        </p:txBody>
      </p:sp>
      <p:sp>
        <p:nvSpPr>
          <p:cNvPr id="14" name="TextBox 13">
            <a:extLst>
              <a:ext uri="{FF2B5EF4-FFF2-40B4-BE49-F238E27FC236}">
                <a16:creationId xmlns:a16="http://schemas.microsoft.com/office/drawing/2014/main" id="{A584243B-8CFF-4101-9BCE-272E8B5A4B0D}"/>
              </a:ext>
            </a:extLst>
          </p:cNvPr>
          <p:cNvSpPr txBox="1"/>
          <p:nvPr/>
        </p:nvSpPr>
        <p:spPr>
          <a:xfrm>
            <a:off x="1962026" y="2806230"/>
            <a:ext cx="4749800" cy="4364785"/>
          </a:xfrm>
          <a:prstGeom prst="rect">
            <a:avLst/>
          </a:prstGeom>
          <a:noFill/>
        </p:spPr>
        <p:txBody>
          <a:bodyPr wrap="square">
            <a:spAutoFit/>
          </a:bodyPr>
          <a:lstStyle/>
          <a:p>
            <a:pPr>
              <a:lnSpc>
                <a:spcPct val="115000"/>
              </a:lnSpc>
              <a:spcAft>
                <a:spcPts val="800"/>
              </a:spcAft>
              <a:tabLst>
                <a:tab pos="1266825" algn="l"/>
              </a:tabLst>
            </a:pPr>
            <a:r>
              <a:rPr lang="en-US" sz="1600" dirty="0">
                <a:latin typeface="Arial" panose="020B0604020202020204" pitchFamily="34" charset="0"/>
                <a:cs typeface="Arial" panose="020B0604020202020204" pitchFamily="34" charset="0"/>
              </a:rPr>
              <a:t>The policies and procedures that surround the provision of care and support have to change for Small Support provision to be successful. </a:t>
            </a:r>
          </a:p>
          <a:p>
            <a:pPr>
              <a:lnSpc>
                <a:spcPct val="115000"/>
              </a:lnSpc>
              <a:spcAft>
                <a:spcPts val="800"/>
              </a:spcAft>
              <a:tabLst>
                <a:tab pos="1266825" algn="l"/>
              </a:tabLst>
            </a:pPr>
            <a:r>
              <a:rPr lang="en-GB" sz="1600" dirty="0">
                <a:latin typeface="Arial" panose="020B0604020202020204" pitchFamily="34" charset="0"/>
                <a:cs typeface="Arial" panose="020B0604020202020204" pitchFamily="34" charset="0"/>
              </a:rPr>
              <a:t>In particular, the ability of LCC to:</a:t>
            </a:r>
          </a:p>
          <a:p>
            <a:pPr marL="285750" indent="-285750">
              <a:lnSpc>
                <a:spcPct val="115000"/>
              </a:lnSpc>
              <a:spcAft>
                <a:spcPts val="800"/>
              </a:spcAft>
              <a:buFont typeface="Arial" panose="020B0604020202020204" pitchFamily="34" charset="0"/>
              <a:buChar char="•"/>
              <a:tabLst>
                <a:tab pos="1266825" algn="l"/>
              </a:tabLst>
            </a:pPr>
            <a:r>
              <a:rPr lang="en-GB" sz="1600" dirty="0">
                <a:latin typeface="Arial" panose="020B0604020202020204" pitchFamily="34" charset="0"/>
                <a:cs typeface="Arial" panose="020B0604020202020204" pitchFamily="34" charset="0"/>
              </a:rPr>
              <a:t>change their finance systems to pay Small Support services in advance, rather than in arrears </a:t>
            </a:r>
          </a:p>
          <a:p>
            <a:pPr marL="285750" indent="-285750">
              <a:lnSpc>
                <a:spcPct val="115000"/>
              </a:lnSpc>
              <a:spcAft>
                <a:spcPts val="800"/>
              </a:spcAft>
              <a:buFont typeface="Arial" panose="020B0604020202020204" pitchFamily="34" charset="0"/>
              <a:buChar char="•"/>
              <a:tabLst>
                <a:tab pos="1266825" algn="l"/>
              </a:tabLst>
            </a:pPr>
            <a:r>
              <a:rPr lang="en-GB" sz="1600" dirty="0">
                <a:latin typeface="Arial" panose="020B0604020202020204" pitchFamily="34" charset="0"/>
                <a:cs typeface="Arial" panose="020B0604020202020204" pitchFamily="34" charset="0"/>
              </a:rPr>
              <a:t>broaden the definition of care in the City, and </a:t>
            </a:r>
          </a:p>
          <a:p>
            <a:pPr marL="285750" indent="-285750">
              <a:lnSpc>
                <a:spcPct val="115000"/>
              </a:lnSpc>
              <a:spcAft>
                <a:spcPts val="800"/>
              </a:spcAft>
              <a:buFont typeface="Arial" panose="020B0604020202020204" pitchFamily="34" charset="0"/>
              <a:buChar char="•"/>
              <a:tabLst>
                <a:tab pos="1266825" algn="l"/>
              </a:tabLst>
            </a:pPr>
            <a:r>
              <a:rPr lang="en-GB" sz="1600" dirty="0">
                <a:latin typeface="Arial" panose="020B0604020202020204" pitchFamily="34" charset="0"/>
                <a:cs typeface="Arial" panose="020B0604020202020204" pitchFamily="34" charset="0"/>
              </a:rPr>
              <a:t>implement a Contingency Plan for rent payments</a:t>
            </a:r>
            <a:endParaRPr lang="en-US" sz="1600" dirty="0">
              <a:latin typeface="Arial" panose="020B0604020202020204" pitchFamily="34" charset="0"/>
              <a:cs typeface="Arial" panose="020B0604020202020204" pitchFamily="34" charset="0"/>
            </a:endParaRPr>
          </a:p>
          <a:p>
            <a:pPr>
              <a:lnSpc>
                <a:spcPct val="115000"/>
              </a:lnSpc>
              <a:spcAft>
                <a:spcPts val="800"/>
              </a:spcAft>
              <a:tabLst>
                <a:tab pos="1266825" algn="l"/>
              </a:tabLst>
            </a:pPr>
            <a:r>
              <a:rPr lang="en-GB" sz="1600" dirty="0">
                <a:latin typeface="Arial" panose="020B0604020202020204" pitchFamily="34" charset="0"/>
                <a:cs typeface="Arial" panose="020B0604020202020204" pitchFamily="34" charset="0"/>
              </a:rPr>
              <a:t>are felt to have made ‘</a:t>
            </a:r>
            <a:r>
              <a:rPr lang="en-GB" sz="1600" b="1" dirty="0">
                <a:latin typeface="Arial" panose="020B0604020202020204" pitchFamily="34" charset="0"/>
                <a:cs typeface="Arial" panose="020B0604020202020204" pitchFamily="34" charset="0"/>
              </a:rPr>
              <a:t>the difference between being able to run the business and not.”</a:t>
            </a:r>
          </a:p>
          <a:p>
            <a:pPr>
              <a:lnSpc>
                <a:spcPct val="115000"/>
              </a:lnSpc>
              <a:spcAft>
                <a:spcPts val="800"/>
              </a:spcAft>
              <a:tabLst>
                <a:tab pos="1266825" algn="l"/>
              </a:tabLst>
            </a:pPr>
            <a:endParaRPr lang="en-US" sz="1600" dirty="0">
              <a:latin typeface="Arial" panose="020B0604020202020204" pitchFamily="34" charset="0"/>
              <a:cs typeface="Arial" panose="020B0604020202020204" pitchFamily="34" charset="0"/>
            </a:endParaRPr>
          </a:p>
        </p:txBody>
      </p:sp>
      <p:sp>
        <p:nvSpPr>
          <p:cNvPr id="12" name="Rectangle: Rounded Corners 11">
            <a:extLst>
              <a:ext uri="{FF2B5EF4-FFF2-40B4-BE49-F238E27FC236}">
                <a16:creationId xmlns:a16="http://schemas.microsoft.com/office/drawing/2014/main" id="{3C16F213-8572-4D1F-9A5B-C3369E28987A}"/>
              </a:ext>
            </a:extLst>
          </p:cNvPr>
          <p:cNvSpPr/>
          <p:nvPr/>
        </p:nvSpPr>
        <p:spPr>
          <a:xfrm>
            <a:off x="1566334" y="1559671"/>
            <a:ext cx="10236200" cy="1422400"/>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600" dirty="0">
                <a:solidFill>
                  <a:schemeClr val="accent1">
                    <a:lumMod val="75000"/>
                  </a:schemeClr>
                </a:solidFill>
                <a:latin typeface="Arial Rounded MT Bold" panose="020F0704030504030204" pitchFamily="34" charset="0"/>
              </a:rPr>
              <a:t>Changes to policies and procedures are a must. </a:t>
            </a:r>
            <a:endParaRPr lang="en-GB" sz="3600" dirty="0">
              <a:solidFill>
                <a:schemeClr val="accent1">
                  <a:lumMod val="75000"/>
                </a:schemeClr>
              </a:solidFill>
              <a:latin typeface="Arial Rounded MT Bold" panose="020F0704030504030204" pitchFamily="34" charset="0"/>
            </a:endParaRPr>
          </a:p>
        </p:txBody>
      </p:sp>
      <p:pic>
        <p:nvPicPr>
          <p:cNvPr id="2" name="Picture 1" descr="A picture containing drawing, clock&#10;&#10;Description automatically generated">
            <a:extLst>
              <a:ext uri="{FF2B5EF4-FFF2-40B4-BE49-F238E27FC236}">
                <a16:creationId xmlns:a16="http://schemas.microsoft.com/office/drawing/2014/main" id="{70A44495-6F17-4E81-9ACB-EDD1FED813CF}"/>
              </a:ext>
            </a:extLst>
          </p:cNvPr>
          <p:cNvPicPr>
            <a:picLocks noChangeAspect="1"/>
          </p:cNvPicPr>
          <p:nvPr/>
        </p:nvPicPr>
        <p:blipFill rotWithShape="1">
          <a:blip r:embed="rId2">
            <a:extLst>
              <a:ext uri="{28A0092B-C50C-407E-A947-70E740481C1C}">
                <a14:useLocalDpi xmlns:a14="http://schemas.microsoft.com/office/drawing/2010/main" val="0"/>
              </a:ext>
            </a:extLst>
          </a:blip>
          <a:srcRect r="64118" b="19937"/>
          <a:stretch/>
        </p:blipFill>
        <p:spPr>
          <a:xfrm>
            <a:off x="11400500" y="6087703"/>
            <a:ext cx="766101" cy="743768"/>
          </a:xfrm>
          <a:prstGeom prst="rect">
            <a:avLst/>
          </a:prstGeom>
        </p:spPr>
      </p:pic>
      <p:pic>
        <p:nvPicPr>
          <p:cNvPr id="3" name="Graphic 2" descr="Badge 3 with solid fill">
            <a:extLst>
              <a:ext uri="{FF2B5EF4-FFF2-40B4-BE49-F238E27FC236}">
                <a16:creationId xmlns:a16="http://schemas.microsoft.com/office/drawing/2014/main" id="{1F234CE6-D72E-8A67-DAAA-7733D231F643}"/>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32482" y="1574001"/>
            <a:ext cx="1488637" cy="1488637"/>
          </a:xfrm>
          <a:prstGeom prst="rect">
            <a:avLst/>
          </a:prstGeom>
        </p:spPr>
      </p:pic>
      <p:pic>
        <p:nvPicPr>
          <p:cNvPr id="4098" name="Picture 2" descr="Policy">
            <a:extLst>
              <a:ext uri="{FF2B5EF4-FFF2-40B4-BE49-F238E27FC236}">
                <a16:creationId xmlns:a16="http://schemas.microsoft.com/office/drawing/2014/main" id="{A129206C-FE56-06A6-D844-7B1EA51267CD}"/>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rot="20926363">
            <a:off x="49342" y="3603871"/>
            <a:ext cx="1992110" cy="1992110"/>
          </a:xfrm>
          <a:prstGeom prst="rect">
            <a:avLst/>
          </a:prstGeom>
          <a:noFill/>
          <a:extLst>
            <a:ext uri="{909E8E84-426E-40DD-AFC4-6F175D3DCCD1}">
              <a14:hiddenFill xmlns:a14="http://schemas.microsoft.com/office/drawing/2010/main">
                <a:solidFill>
                  <a:srgbClr val="FFFFFF"/>
                </a:solidFill>
              </a14:hiddenFill>
            </a:ext>
          </a:extLst>
        </p:spPr>
      </p:pic>
      <p:pic>
        <p:nvPicPr>
          <p:cNvPr id="6" name="Graphic 5" descr="Transfer with solid fill">
            <a:extLst>
              <a:ext uri="{FF2B5EF4-FFF2-40B4-BE49-F238E27FC236}">
                <a16:creationId xmlns:a16="http://schemas.microsoft.com/office/drawing/2014/main" id="{F38666C3-D000-92B1-C20D-C99EAC479FF1}"/>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9491397" y="304324"/>
            <a:ext cx="514357" cy="514357"/>
          </a:xfrm>
          <a:prstGeom prst="rect">
            <a:avLst/>
          </a:prstGeom>
        </p:spPr>
      </p:pic>
      <p:sp>
        <p:nvSpPr>
          <p:cNvPr id="7" name="TextBox 6">
            <a:extLst>
              <a:ext uri="{FF2B5EF4-FFF2-40B4-BE49-F238E27FC236}">
                <a16:creationId xmlns:a16="http://schemas.microsoft.com/office/drawing/2014/main" id="{720073A3-8203-4189-2FD5-826D86D67C3C}"/>
              </a:ext>
            </a:extLst>
          </p:cNvPr>
          <p:cNvSpPr txBox="1"/>
          <p:nvPr/>
        </p:nvSpPr>
        <p:spPr>
          <a:xfrm>
            <a:off x="10005754" y="211286"/>
            <a:ext cx="2160847" cy="663130"/>
          </a:xfrm>
          <a:prstGeom prst="rect">
            <a:avLst/>
          </a:prstGeom>
          <a:noFill/>
        </p:spPr>
        <p:txBody>
          <a:bodyPr wrap="square" rtlCol="0">
            <a:spAutoFit/>
          </a:bodyPr>
          <a:lstStyle/>
          <a:p>
            <a:pPr>
              <a:lnSpc>
                <a:spcPct val="107000"/>
              </a:lnSpc>
              <a:spcAft>
                <a:spcPts val="800"/>
              </a:spcAft>
            </a:pPr>
            <a:r>
              <a:rPr lang="en-US" dirty="0">
                <a:solidFill>
                  <a:schemeClr val="bg1"/>
                </a:solidFill>
                <a:latin typeface="Arial Nova Light" panose="020B0304020202020204" pitchFamily="34" charset="0"/>
              </a:rPr>
              <a:t>When things need to change.</a:t>
            </a:r>
          </a:p>
        </p:txBody>
      </p:sp>
      <p:sp>
        <p:nvSpPr>
          <p:cNvPr id="8" name="Speech Bubble: Rectangle with Corners Rounded 7">
            <a:extLst>
              <a:ext uri="{FF2B5EF4-FFF2-40B4-BE49-F238E27FC236}">
                <a16:creationId xmlns:a16="http://schemas.microsoft.com/office/drawing/2014/main" id="{332251C6-A898-135C-9F03-44BF2EBCE39F}"/>
              </a:ext>
            </a:extLst>
          </p:cNvPr>
          <p:cNvSpPr/>
          <p:nvPr/>
        </p:nvSpPr>
        <p:spPr>
          <a:xfrm>
            <a:off x="7206342" y="3062638"/>
            <a:ext cx="4577207" cy="2559103"/>
          </a:xfrm>
          <a:prstGeom prst="wedgeRoundRectCallout">
            <a:avLst>
              <a:gd name="adj1" fmla="val -42291"/>
              <a:gd name="adj2" fmla="val 80590"/>
              <a:gd name="adj3" fmla="val 16667"/>
            </a:avLst>
          </a:prstGeom>
          <a:solidFill>
            <a:schemeClr val="accent1">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a:t>
            </a:r>
            <a:r>
              <a:rPr lang="en-US" i="1" dirty="0">
                <a:solidFill>
                  <a:schemeClr val="tx1"/>
                </a:solidFill>
              </a:rPr>
              <a:t>I don’t think we have got it all </a:t>
            </a:r>
            <a:r>
              <a:rPr lang="en-US" i="1" dirty="0" err="1">
                <a:solidFill>
                  <a:schemeClr val="tx1"/>
                </a:solidFill>
              </a:rPr>
              <a:t>sussed</a:t>
            </a:r>
            <a:r>
              <a:rPr lang="en-US" i="1" dirty="0">
                <a:solidFill>
                  <a:schemeClr val="tx1"/>
                </a:solidFill>
              </a:rPr>
              <a:t> yet. But we have learnt a lot as we go and have ironed out lots of teething problems…the key thing is to find the right people to talk to, who get it, once you explain it to them, they help, and it starts to work.” </a:t>
            </a:r>
          </a:p>
          <a:p>
            <a:pPr algn="ctr"/>
            <a:r>
              <a:rPr lang="en-US" dirty="0">
                <a:solidFill>
                  <a:schemeClr val="tx1"/>
                </a:solidFill>
              </a:rPr>
              <a:t>(Social Worker). </a:t>
            </a:r>
            <a:endParaRPr lang="en-GB" dirty="0">
              <a:solidFill>
                <a:schemeClr val="tx1"/>
              </a:solidFill>
            </a:endParaRPr>
          </a:p>
        </p:txBody>
      </p:sp>
    </p:spTree>
    <p:extLst>
      <p:ext uri="{BB962C8B-B14F-4D97-AF65-F5344CB8AC3E}">
        <p14:creationId xmlns:p14="http://schemas.microsoft.com/office/powerpoint/2010/main" val="249428033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Rounded Corners 8">
            <a:extLst>
              <a:ext uri="{FF2B5EF4-FFF2-40B4-BE49-F238E27FC236}">
                <a16:creationId xmlns:a16="http://schemas.microsoft.com/office/drawing/2014/main" id="{AA15DF74-2DCC-4B16-ADC0-9C9902C8711A}"/>
              </a:ext>
            </a:extLst>
          </p:cNvPr>
          <p:cNvSpPr/>
          <p:nvPr/>
        </p:nvSpPr>
        <p:spPr>
          <a:xfrm>
            <a:off x="1845733" y="1693406"/>
            <a:ext cx="9812868" cy="1422400"/>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600" dirty="0">
                <a:solidFill>
                  <a:schemeClr val="accent1">
                    <a:lumMod val="75000"/>
                  </a:schemeClr>
                </a:solidFill>
                <a:latin typeface="Arial Rounded MT Bold" panose="020F0704030504030204" pitchFamily="34" charset="0"/>
              </a:rPr>
              <a:t>Regular clear and honest communication is needed. </a:t>
            </a:r>
            <a:endParaRPr lang="en-GB" sz="3600" dirty="0">
              <a:solidFill>
                <a:schemeClr val="accent1">
                  <a:lumMod val="75000"/>
                </a:schemeClr>
              </a:solidFill>
              <a:latin typeface="Arial Rounded MT Bold" panose="020F0704030504030204" pitchFamily="34" charset="0"/>
            </a:endParaRPr>
          </a:p>
        </p:txBody>
      </p:sp>
      <p:sp>
        <p:nvSpPr>
          <p:cNvPr id="4" name="Rectangle 3">
            <a:extLst>
              <a:ext uri="{FF2B5EF4-FFF2-40B4-BE49-F238E27FC236}">
                <a16:creationId xmlns:a16="http://schemas.microsoft.com/office/drawing/2014/main" id="{82E66176-F113-4F14-A0AD-0327DAFD30C3}"/>
              </a:ext>
            </a:extLst>
          </p:cNvPr>
          <p:cNvSpPr/>
          <p:nvPr/>
        </p:nvSpPr>
        <p:spPr>
          <a:xfrm>
            <a:off x="-12698" y="0"/>
            <a:ext cx="12204698" cy="1509823"/>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endParaRPr lang="en-GB">
              <a:solidFill>
                <a:srgbClr val="56B5B9"/>
              </a:solidFill>
              <a:ea typeface="+mn-lt"/>
              <a:cs typeface="+mn-lt"/>
            </a:endParaRPr>
          </a:p>
        </p:txBody>
      </p:sp>
      <p:sp>
        <p:nvSpPr>
          <p:cNvPr id="5" name="Title 1">
            <a:extLst>
              <a:ext uri="{FF2B5EF4-FFF2-40B4-BE49-F238E27FC236}">
                <a16:creationId xmlns:a16="http://schemas.microsoft.com/office/drawing/2014/main" id="{FC2977C2-0882-44B0-B5F4-7CC0935CB1AA}"/>
              </a:ext>
            </a:extLst>
          </p:cNvPr>
          <p:cNvSpPr>
            <a:spLocks noGrp="1"/>
          </p:cNvSpPr>
          <p:nvPr>
            <p:ph type="title"/>
          </p:nvPr>
        </p:nvSpPr>
        <p:spPr>
          <a:xfrm>
            <a:off x="230095" y="551760"/>
            <a:ext cx="10776572" cy="754187"/>
          </a:xfrm>
        </p:spPr>
        <p:txBody>
          <a:bodyPr>
            <a:normAutofit fontScale="90000"/>
          </a:bodyPr>
          <a:lstStyle/>
          <a:p>
            <a:r>
              <a:rPr lang="en-US" sz="8000" b="1" dirty="0">
                <a:solidFill>
                  <a:schemeClr val="bg1"/>
                </a:solidFill>
                <a:latin typeface="Arial Rounded MT Bold" panose="020F0704030504030204" pitchFamily="34" charset="0"/>
              </a:rPr>
              <a:t>Key Learning</a:t>
            </a:r>
            <a:endParaRPr lang="en-GB" sz="8000" b="1" dirty="0">
              <a:solidFill>
                <a:schemeClr val="bg1"/>
              </a:solidFill>
              <a:latin typeface="Arial Rounded MT Bold" panose="020F0704030504030204" pitchFamily="34" charset="0"/>
            </a:endParaRPr>
          </a:p>
        </p:txBody>
      </p:sp>
      <p:sp>
        <p:nvSpPr>
          <p:cNvPr id="14" name="TextBox 13">
            <a:extLst>
              <a:ext uri="{FF2B5EF4-FFF2-40B4-BE49-F238E27FC236}">
                <a16:creationId xmlns:a16="http://schemas.microsoft.com/office/drawing/2014/main" id="{A584243B-8CFF-4101-9BCE-272E8B5A4B0D}"/>
              </a:ext>
            </a:extLst>
          </p:cNvPr>
          <p:cNvSpPr txBox="1"/>
          <p:nvPr/>
        </p:nvSpPr>
        <p:spPr>
          <a:xfrm>
            <a:off x="2589108" y="2898623"/>
            <a:ext cx="4163059" cy="3966920"/>
          </a:xfrm>
          <a:prstGeom prst="rect">
            <a:avLst/>
          </a:prstGeom>
          <a:noFill/>
        </p:spPr>
        <p:txBody>
          <a:bodyPr wrap="square">
            <a:spAutoFit/>
          </a:bodyPr>
          <a:lstStyle/>
          <a:p>
            <a:pPr>
              <a:lnSpc>
                <a:spcPct val="107000"/>
              </a:lnSpc>
              <a:spcAft>
                <a:spcPts val="800"/>
              </a:spcAft>
            </a:pPr>
            <a:r>
              <a:rPr lang="en-US" sz="1600" dirty="0">
                <a:latin typeface="Arial" panose="020B0604020202020204" pitchFamily="34" charset="0"/>
                <a:ea typeface="Calibri" panose="020F0502020204030204" pitchFamily="34" charset="0"/>
                <a:cs typeface="Arial" panose="020B0604020202020204" pitchFamily="34" charset="0"/>
              </a:rPr>
              <a:t>Everyone involved in Small Supports needs to communicate clearly with one another. </a:t>
            </a:r>
          </a:p>
          <a:p>
            <a:pPr>
              <a:lnSpc>
                <a:spcPct val="107000"/>
              </a:lnSpc>
              <a:spcAft>
                <a:spcPts val="800"/>
              </a:spcAft>
            </a:pPr>
            <a:r>
              <a:rPr lang="en-US" sz="1600" dirty="0">
                <a:effectLst/>
                <a:latin typeface="Arial" panose="020B0604020202020204" pitchFamily="34" charset="0"/>
                <a:ea typeface="Calibri" panose="020F0502020204030204" pitchFamily="34" charset="0"/>
                <a:cs typeface="Arial" panose="020B0604020202020204" pitchFamily="34" charset="0"/>
              </a:rPr>
              <a:t>Small Support providers told us they felt </a:t>
            </a:r>
            <a:r>
              <a:rPr lang="en-US" sz="1600" b="1" dirty="0">
                <a:effectLst/>
                <a:latin typeface="Arial" panose="020B0604020202020204" pitchFamily="34" charset="0"/>
                <a:ea typeface="Calibri" panose="020F0502020204030204" pitchFamily="34" charset="0"/>
                <a:cs typeface="Arial" panose="020B0604020202020204" pitchFamily="34" charset="0"/>
              </a:rPr>
              <a:t>respected by the regular clear communication</a:t>
            </a:r>
            <a:r>
              <a:rPr lang="en-US" sz="1600" dirty="0">
                <a:effectLst/>
                <a:latin typeface="Arial" panose="020B0604020202020204" pitchFamily="34" charset="0"/>
                <a:ea typeface="Calibri" panose="020F0502020204030204" pitchFamily="34" charset="0"/>
                <a:cs typeface="Arial" panose="020B0604020202020204" pitchFamily="34" charset="0"/>
              </a:rPr>
              <a:t> from LCC which “</a:t>
            </a:r>
            <a:r>
              <a:rPr lang="en-US" sz="1600" b="1" i="1" dirty="0">
                <a:latin typeface="Arial" panose="020B0604020202020204" pitchFamily="34" charset="0"/>
                <a:ea typeface="Calibri" panose="020F0502020204030204" pitchFamily="34" charset="0"/>
                <a:cs typeface="Arial" panose="020B0604020202020204" pitchFamily="34" charset="0"/>
              </a:rPr>
              <a:t>made setting up a</a:t>
            </a:r>
            <a:r>
              <a:rPr lang="en-US" sz="1600" b="1" i="1" dirty="0">
                <a:effectLst/>
                <a:latin typeface="Arial" panose="020B0604020202020204" pitchFamily="34" charset="0"/>
                <a:ea typeface="Calibri" panose="020F0502020204030204" pitchFamily="34" charset="0"/>
                <a:cs typeface="Arial" panose="020B0604020202020204" pitchFamily="34" charset="0"/>
              </a:rPr>
              <a:t> new type of support easier to navigate”</a:t>
            </a:r>
            <a:r>
              <a:rPr lang="en-US" sz="1600" dirty="0">
                <a:effectLst/>
                <a:latin typeface="Arial" panose="020B0604020202020204" pitchFamily="34" charset="0"/>
                <a:ea typeface="Calibri" panose="020F0502020204030204" pitchFamily="34" charset="0"/>
                <a:cs typeface="Arial" panose="020B0604020202020204" pitchFamily="34" charset="0"/>
              </a:rPr>
              <a:t>, whilst Social Workers told us the honest communication from Small Support providers was </a:t>
            </a:r>
            <a:r>
              <a:rPr lang="en-US" sz="1600" b="1" dirty="0">
                <a:latin typeface="Arial" panose="020B0604020202020204" pitchFamily="34" charset="0"/>
                <a:ea typeface="Calibri" panose="020F0502020204030204" pitchFamily="34" charset="0"/>
                <a:cs typeface="Arial" panose="020B0604020202020204" pitchFamily="34" charset="0"/>
              </a:rPr>
              <a:t>“</a:t>
            </a:r>
            <a:r>
              <a:rPr lang="en-US" sz="1600" b="1" i="1" dirty="0">
                <a:effectLst/>
                <a:latin typeface="Arial" panose="020B0604020202020204" pitchFamily="34" charset="0"/>
                <a:ea typeface="Calibri" panose="020F0502020204030204" pitchFamily="34" charset="0"/>
                <a:cs typeface="Arial" panose="020B0604020202020204" pitchFamily="34" charset="0"/>
              </a:rPr>
              <a:t>refreshing”.</a:t>
            </a:r>
          </a:p>
          <a:p>
            <a:pPr>
              <a:lnSpc>
                <a:spcPct val="107000"/>
              </a:lnSpc>
              <a:spcAft>
                <a:spcPts val="800"/>
              </a:spcAft>
            </a:pPr>
            <a:r>
              <a:rPr lang="en-US" sz="1600" dirty="0">
                <a:latin typeface="Arial" panose="020B0604020202020204" pitchFamily="34" charset="0"/>
                <a:ea typeface="Calibri" panose="020F0502020204030204" pitchFamily="34" charset="0"/>
                <a:cs typeface="Arial" panose="020B0604020202020204" pitchFamily="34" charset="0"/>
              </a:rPr>
              <a:t>People themselves also told us how important being </a:t>
            </a:r>
            <a:r>
              <a:rPr lang="en-US" sz="1600" b="1" dirty="0">
                <a:latin typeface="Arial" panose="020B0604020202020204" pitchFamily="34" charset="0"/>
                <a:ea typeface="Calibri" panose="020F0502020204030204" pitchFamily="34" charset="0"/>
                <a:cs typeface="Arial" panose="020B0604020202020204" pitchFamily="34" charset="0"/>
              </a:rPr>
              <a:t>included in communication about their home and support was to them feeling valued and at the centre of their lives. </a:t>
            </a:r>
            <a:endParaRPr lang="en-GB" sz="1800" b="1" dirty="0">
              <a:effectLst/>
              <a:latin typeface="Arial" panose="020B0604020202020204" pitchFamily="34" charset="0"/>
              <a:ea typeface="Calibri" panose="020F0502020204030204" pitchFamily="34" charset="0"/>
              <a:cs typeface="Arial" panose="020B0604020202020204" pitchFamily="34" charset="0"/>
            </a:endParaRPr>
          </a:p>
        </p:txBody>
      </p:sp>
      <p:pic>
        <p:nvPicPr>
          <p:cNvPr id="2" name="Picture 1" descr="A picture containing drawing, clock&#10;&#10;Description automatically generated">
            <a:extLst>
              <a:ext uri="{FF2B5EF4-FFF2-40B4-BE49-F238E27FC236}">
                <a16:creationId xmlns:a16="http://schemas.microsoft.com/office/drawing/2014/main" id="{241FEDE0-F857-DF13-9417-7FC0C33A25FB}"/>
              </a:ext>
            </a:extLst>
          </p:cNvPr>
          <p:cNvPicPr>
            <a:picLocks noChangeAspect="1"/>
          </p:cNvPicPr>
          <p:nvPr/>
        </p:nvPicPr>
        <p:blipFill rotWithShape="1">
          <a:blip r:embed="rId2">
            <a:extLst>
              <a:ext uri="{28A0092B-C50C-407E-A947-70E740481C1C}">
                <a14:useLocalDpi xmlns:a14="http://schemas.microsoft.com/office/drawing/2010/main" val="0"/>
              </a:ext>
            </a:extLst>
          </a:blip>
          <a:srcRect r="64118" b="19937"/>
          <a:stretch/>
        </p:blipFill>
        <p:spPr>
          <a:xfrm>
            <a:off x="11400500" y="6087703"/>
            <a:ext cx="766101" cy="743768"/>
          </a:xfrm>
          <a:prstGeom prst="rect">
            <a:avLst/>
          </a:prstGeom>
        </p:spPr>
      </p:pic>
      <p:pic>
        <p:nvPicPr>
          <p:cNvPr id="3" name="Graphic 2" descr="Badge 4 with solid fill">
            <a:extLst>
              <a:ext uri="{FF2B5EF4-FFF2-40B4-BE49-F238E27FC236}">
                <a16:creationId xmlns:a16="http://schemas.microsoft.com/office/drawing/2014/main" id="{52896BED-7D79-CB1E-6227-0A5721C9EC03}"/>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46415" y="1693406"/>
            <a:ext cx="1488638" cy="1488638"/>
          </a:xfrm>
          <a:prstGeom prst="rect">
            <a:avLst/>
          </a:prstGeom>
        </p:spPr>
      </p:pic>
      <p:pic>
        <p:nvPicPr>
          <p:cNvPr id="5122" name="Picture 2" descr="Working Together Services">
            <a:extLst>
              <a:ext uri="{FF2B5EF4-FFF2-40B4-BE49-F238E27FC236}">
                <a16:creationId xmlns:a16="http://schemas.microsoft.com/office/drawing/2014/main" id="{446A72DA-1E98-26D1-91CD-D5DC55BF5D82}"/>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0006" y="3551209"/>
            <a:ext cx="2471687" cy="2471687"/>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id="{7F2AC9AB-B4D0-7D4C-0EAD-588F5B48E109}"/>
              </a:ext>
            </a:extLst>
          </p:cNvPr>
          <p:cNvSpPr txBox="1"/>
          <p:nvPr/>
        </p:nvSpPr>
        <p:spPr>
          <a:xfrm>
            <a:off x="10186204" y="221343"/>
            <a:ext cx="2126511" cy="1200329"/>
          </a:xfrm>
          <a:prstGeom prst="rect">
            <a:avLst/>
          </a:prstGeom>
          <a:noFill/>
        </p:spPr>
        <p:txBody>
          <a:bodyPr wrap="square" rtlCol="0">
            <a:spAutoFit/>
          </a:bodyPr>
          <a:lstStyle/>
          <a:p>
            <a:r>
              <a:rPr lang="en-US" dirty="0">
                <a:solidFill>
                  <a:schemeClr val="bg1"/>
                </a:solidFill>
                <a:latin typeface="Arial Nova Light" panose="020B0304020202020204" pitchFamily="34" charset="0"/>
              </a:rPr>
              <a:t>Flexible &amp; integrated care &amp; support</a:t>
            </a:r>
            <a:endParaRPr lang="en-GB" dirty="0">
              <a:solidFill>
                <a:schemeClr val="bg1"/>
              </a:solidFill>
            </a:endParaRPr>
          </a:p>
          <a:p>
            <a:endParaRPr lang="en-GB" dirty="0"/>
          </a:p>
        </p:txBody>
      </p:sp>
      <p:pic>
        <p:nvPicPr>
          <p:cNvPr id="7" name="Graphic 6" descr="Watering Plant with solid fill">
            <a:extLst>
              <a:ext uri="{FF2B5EF4-FFF2-40B4-BE49-F238E27FC236}">
                <a16:creationId xmlns:a16="http://schemas.microsoft.com/office/drawing/2014/main" id="{7A94D90A-8979-BF38-5C5D-83CD78078A25}"/>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9511488" y="404651"/>
            <a:ext cx="553320" cy="553320"/>
          </a:xfrm>
          <a:prstGeom prst="rect">
            <a:avLst/>
          </a:prstGeom>
        </p:spPr>
      </p:pic>
      <p:sp>
        <p:nvSpPr>
          <p:cNvPr id="8" name="Speech Bubble: Rectangle with Corners Rounded 7">
            <a:extLst>
              <a:ext uri="{FF2B5EF4-FFF2-40B4-BE49-F238E27FC236}">
                <a16:creationId xmlns:a16="http://schemas.microsoft.com/office/drawing/2014/main" id="{8FC40473-4AE9-37DB-20E9-D25D1041E000}"/>
              </a:ext>
            </a:extLst>
          </p:cNvPr>
          <p:cNvSpPr/>
          <p:nvPr/>
        </p:nvSpPr>
        <p:spPr>
          <a:xfrm>
            <a:off x="7315199" y="3115806"/>
            <a:ext cx="4343401" cy="2668306"/>
          </a:xfrm>
          <a:prstGeom prst="wedgeRoundRectCallout">
            <a:avLst>
              <a:gd name="adj1" fmla="val -50243"/>
              <a:gd name="adj2" fmla="val 78319"/>
              <a:gd name="adj3" fmla="val 16667"/>
            </a:avLst>
          </a:prstGeom>
          <a:solidFill>
            <a:schemeClr val="accent1">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i="1" dirty="0">
                <a:solidFill>
                  <a:schemeClr val="tx1"/>
                </a:solidFill>
              </a:rPr>
              <a:t>“It has been really easy; the communication has been really honest. Very honest actually…For example, they reviewed someone's care needs and worked out what it would cost, did a detailed costing and told me what they could do and what they needed to get it to work.”  (</a:t>
            </a:r>
            <a:r>
              <a:rPr lang="en-US" dirty="0">
                <a:solidFill>
                  <a:schemeClr val="tx1"/>
                </a:solidFill>
              </a:rPr>
              <a:t>Social Worker). </a:t>
            </a:r>
            <a:endParaRPr lang="en-GB" i="1" dirty="0">
              <a:solidFill>
                <a:schemeClr val="tx1"/>
              </a:solidFill>
            </a:endParaRPr>
          </a:p>
        </p:txBody>
      </p:sp>
    </p:spTree>
    <p:extLst>
      <p:ext uri="{BB962C8B-B14F-4D97-AF65-F5344CB8AC3E}">
        <p14:creationId xmlns:p14="http://schemas.microsoft.com/office/powerpoint/2010/main" val="425625602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82E66176-F113-4F14-A0AD-0327DAFD30C3}"/>
              </a:ext>
            </a:extLst>
          </p:cNvPr>
          <p:cNvSpPr/>
          <p:nvPr/>
        </p:nvSpPr>
        <p:spPr>
          <a:xfrm>
            <a:off x="-12698" y="0"/>
            <a:ext cx="12204698" cy="1509823"/>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endParaRPr lang="en-GB">
              <a:solidFill>
                <a:srgbClr val="56B5B9"/>
              </a:solidFill>
              <a:ea typeface="+mn-lt"/>
              <a:cs typeface="+mn-lt"/>
            </a:endParaRPr>
          </a:p>
        </p:txBody>
      </p:sp>
      <p:sp>
        <p:nvSpPr>
          <p:cNvPr id="5" name="Title 1">
            <a:extLst>
              <a:ext uri="{FF2B5EF4-FFF2-40B4-BE49-F238E27FC236}">
                <a16:creationId xmlns:a16="http://schemas.microsoft.com/office/drawing/2014/main" id="{FC2977C2-0882-44B0-B5F4-7CC0935CB1AA}"/>
              </a:ext>
            </a:extLst>
          </p:cNvPr>
          <p:cNvSpPr>
            <a:spLocks noGrp="1"/>
          </p:cNvSpPr>
          <p:nvPr>
            <p:ph type="title"/>
          </p:nvPr>
        </p:nvSpPr>
        <p:spPr>
          <a:xfrm>
            <a:off x="230095" y="551760"/>
            <a:ext cx="10776572" cy="754187"/>
          </a:xfrm>
        </p:spPr>
        <p:txBody>
          <a:bodyPr>
            <a:normAutofit fontScale="90000"/>
          </a:bodyPr>
          <a:lstStyle/>
          <a:p>
            <a:r>
              <a:rPr lang="en-US" sz="8000" b="1" dirty="0">
                <a:solidFill>
                  <a:schemeClr val="bg1"/>
                </a:solidFill>
                <a:latin typeface="Arial Rounded MT Bold" panose="020F0704030504030204" pitchFamily="34" charset="0"/>
              </a:rPr>
              <a:t>Key Learning</a:t>
            </a:r>
            <a:endParaRPr lang="en-GB" sz="8000" b="1" dirty="0">
              <a:solidFill>
                <a:schemeClr val="bg1"/>
              </a:solidFill>
              <a:latin typeface="Arial Rounded MT Bold" panose="020F0704030504030204" pitchFamily="34" charset="0"/>
            </a:endParaRPr>
          </a:p>
        </p:txBody>
      </p:sp>
      <p:sp>
        <p:nvSpPr>
          <p:cNvPr id="14" name="TextBox 13">
            <a:extLst>
              <a:ext uri="{FF2B5EF4-FFF2-40B4-BE49-F238E27FC236}">
                <a16:creationId xmlns:a16="http://schemas.microsoft.com/office/drawing/2014/main" id="{A584243B-8CFF-4101-9BCE-272E8B5A4B0D}"/>
              </a:ext>
            </a:extLst>
          </p:cNvPr>
          <p:cNvSpPr txBox="1"/>
          <p:nvPr/>
        </p:nvSpPr>
        <p:spPr>
          <a:xfrm>
            <a:off x="2135095" y="2445441"/>
            <a:ext cx="4811486" cy="4431662"/>
          </a:xfrm>
          <a:prstGeom prst="rect">
            <a:avLst/>
          </a:prstGeom>
          <a:noFill/>
        </p:spPr>
        <p:txBody>
          <a:bodyPr wrap="square">
            <a:spAutoFit/>
          </a:bodyPr>
          <a:lstStyle/>
          <a:p>
            <a:pPr>
              <a:lnSpc>
                <a:spcPct val="107000"/>
              </a:lnSpc>
              <a:spcAft>
                <a:spcPts val="800"/>
              </a:spcAft>
            </a:pPr>
            <a:r>
              <a:rPr lang="en-GB" dirty="0"/>
              <a:t>The success of the Small Support Provision Pilot in Leeds lies in its </a:t>
            </a:r>
            <a:r>
              <a:rPr lang="en-GB" b="1" dirty="0"/>
              <a:t>flexibility</a:t>
            </a:r>
            <a:r>
              <a:rPr lang="en-GB" dirty="0"/>
              <a:t>—adapting to the needs of individuals, addressing operational challenges, and navigating systemic constraints. This adaptability is complemented by a strong emphasis on </a:t>
            </a:r>
            <a:r>
              <a:rPr lang="en-GB" b="1" dirty="0"/>
              <a:t>continuous learning</a:t>
            </a:r>
            <a:r>
              <a:rPr lang="en-GB" dirty="0"/>
              <a:t> within Small Support Providers. </a:t>
            </a:r>
          </a:p>
          <a:p>
            <a:pPr>
              <a:lnSpc>
                <a:spcPct val="107000"/>
              </a:lnSpc>
              <a:spcAft>
                <a:spcPts val="800"/>
              </a:spcAft>
            </a:pPr>
            <a:r>
              <a:rPr lang="en-GB" dirty="0"/>
              <a:t>Staff and organisations were encouraged to grow and improve through feedback and evaluation, ensuring the delivery of high-quality, person-centered support. </a:t>
            </a:r>
          </a:p>
          <a:p>
            <a:pPr>
              <a:lnSpc>
                <a:spcPct val="107000"/>
              </a:lnSpc>
              <a:spcAft>
                <a:spcPts val="800"/>
              </a:spcAft>
            </a:pPr>
            <a:r>
              <a:rPr lang="en-GB" dirty="0"/>
              <a:t>This culture of learning has not only strengthened services but also drives innovation for broader systemic change.</a:t>
            </a:r>
            <a:endParaRPr lang="en-GB" sz="1800" dirty="0">
              <a:effectLst/>
              <a:latin typeface="Arial" panose="020B0604020202020204" pitchFamily="34" charset="0"/>
              <a:ea typeface="Calibri" panose="020F0502020204030204" pitchFamily="34" charset="0"/>
              <a:cs typeface="Arial" panose="020B0604020202020204" pitchFamily="34" charset="0"/>
            </a:endParaRPr>
          </a:p>
        </p:txBody>
      </p:sp>
      <p:sp>
        <p:nvSpPr>
          <p:cNvPr id="12" name="Rectangle: Rounded Corners 11">
            <a:extLst>
              <a:ext uri="{FF2B5EF4-FFF2-40B4-BE49-F238E27FC236}">
                <a16:creationId xmlns:a16="http://schemas.microsoft.com/office/drawing/2014/main" id="{3C16F213-8572-4D1F-9A5B-C3369E28987A}"/>
              </a:ext>
            </a:extLst>
          </p:cNvPr>
          <p:cNvSpPr/>
          <p:nvPr/>
        </p:nvSpPr>
        <p:spPr>
          <a:xfrm>
            <a:off x="1357087" y="1389024"/>
            <a:ext cx="10236200" cy="1422400"/>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600" dirty="0">
                <a:solidFill>
                  <a:schemeClr val="accent1">
                    <a:lumMod val="75000"/>
                  </a:schemeClr>
                </a:solidFill>
                <a:latin typeface="Arial Rounded MT Bold" panose="020F0704030504030204" pitchFamily="34" charset="0"/>
              </a:rPr>
              <a:t>Flexibility and a willingness to learn is vital.</a:t>
            </a:r>
            <a:r>
              <a:rPr lang="en-US" sz="3600" dirty="0">
                <a:solidFill>
                  <a:schemeClr val="accent1">
                    <a:lumMod val="60000"/>
                    <a:lumOff val="40000"/>
                  </a:schemeClr>
                </a:solidFill>
                <a:latin typeface="Arial Rounded MT Bold" panose="020F0704030504030204" pitchFamily="34" charset="0"/>
              </a:rPr>
              <a:t> </a:t>
            </a:r>
            <a:endParaRPr lang="en-GB" sz="3600" dirty="0">
              <a:solidFill>
                <a:schemeClr val="accent1">
                  <a:lumMod val="60000"/>
                  <a:lumOff val="40000"/>
                </a:schemeClr>
              </a:solidFill>
              <a:latin typeface="Arial Rounded MT Bold" panose="020F0704030504030204" pitchFamily="34" charset="0"/>
            </a:endParaRPr>
          </a:p>
        </p:txBody>
      </p:sp>
      <p:pic>
        <p:nvPicPr>
          <p:cNvPr id="2" name="Picture 1" descr="A picture containing drawing, clock&#10;&#10;Description automatically generated">
            <a:extLst>
              <a:ext uri="{FF2B5EF4-FFF2-40B4-BE49-F238E27FC236}">
                <a16:creationId xmlns:a16="http://schemas.microsoft.com/office/drawing/2014/main" id="{57A6745E-87B9-C9D2-AC05-9C54BC86E693}"/>
              </a:ext>
            </a:extLst>
          </p:cNvPr>
          <p:cNvPicPr>
            <a:picLocks noChangeAspect="1"/>
          </p:cNvPicPr>
          <p:nvPr/>
        </p:nvPicPr>
        <p:blipFill rotWithShape="1">
          <a:blip r:embed="rId2">
            <a:extLst>
              <a:ext uri="{28A0092B-C50C-407E-A947-70E740481C1C}">
                <a14:useLocalDpi xmlns:a14="http://schemas.microsoft.com/office/drawing/2010/main" val="0"/>
              </a:ext>
            </a:extLst>
          </a:blip>
          <a:srcRect r="64118" b="19937"/>
          <a:stretch/>
        </p:blipFill>
        <p:spPr>
          <a:xfrm>
            <a:off x="11400500" y="6087703"/>
            <a:ext cx="766101" cy="743768"/>
          </a:xfrm>
          <a:prstGeom prst="rect">
            <a:avLst/>
          </a:prstGeom>
        </p:spPr>
      </p:pic>
      <p:pic>
        <p:nvPicPr>
          <p:cNvPr id="3" name="Graphic 2" descr="Badge 5 with solid fill">
            <a:extLst>
              <a:ext uri="{FF2B5EF4-FFF2-40B4-BE49-F238E27FC236}">
                <a16:creationId xmlns:a16="http://schemas.microsoft.com/office/drawing/2014/main" id="{8DAAC19C-B66A-D334-B611-002EB80ABED5}"/>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17868" y="1421381"/>
            <a:ext cx="1488637" cy="1488637"/>
          </a:xfrm>
          <a:prstGeom prst="rect">
            <a:avLst/>
          </a:prstGeom>
        </p:spPr>
      </p:pic>
      <p:pic>
        <p:nvPicPr>
          <p:cNvPr id="6146" name="Picture 2" descr="Think together2">
            <a:extLst>
              <a:ext uri="{FF2B5EF4-FFF2-40B4-BE49-F238E27FC236}">
                <a16:creationId xmlns:a16="http://schemas.microsoft.com/office/drawing/2014/main" id="{8BE4A97C-7B33-9075-FC7A-D6BDE4D1CF8F}"/>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30095" y="3675958"/>
            <a:ext cx="1905000" cy="2120462"/>
          </a:xfrm>
          <a:prstGeom prst="rect">
            <a:avLst/>
          </a:prstGeom>
          <a:noFill/>
          <a:extLst>
            <a:ext uri="{909E8E84-426E-40DD-AFC4-6F175D3DCCD1}">
              <a14:hiddenFill xmlns:a14="http://schemas.microsoft.com/office/drawing/2010/main">
                <a:solidFill>
                  <a:srgbClr val="FFFFFF"/>
                </a:solidFill>
              </a14:hiddenFill>
            </a:ext>
          </a:extLst>
        </p:spPr>
      </p:pic>
      <p:pic>
        <p:nvPicPr>
          <p:cNvPr id="6" name="Graphic 5" descr="Watering Plant with solid fill">
            <a:extLst>
              <a:ext uri="{FF2B5EF4-FFF2-40B4-BE49-F238E27FC236}">
                <a16:creationId xmlns:a16="http://schemas.microsoft.com/office/drawing/2014/main" id="{9C958018-2441-1581-BCDC-8F10A09D84E2}"/>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9250327" y="436326"/>
            <a:ext cx="553320" cy="553320"/>
          </a:xfrm>
          <a:prstGeom prst="rect">
            <a:avLst/>
          </a:prstGeom>
        </p:spPr>
      </p:pic>
      <p:sp>
        <p:nvSpPr>
          <p:cNvPr id="7" name="TextBox 6">
            <a:extLst>
              <a:ext uri="{FF2B5EF4-FFF2-40B4-BE49-F238E27FC236}">
                <a16:creationId xmlns:a16="http://schemas.microsoft.com/office/drawing/2014/main" id="{7A17F792-4313-1E14-4222-AC2C7CB32FE6}"/>
              </a:ext>
            </a:extLst>
          </p:cNvPr>
          <p:cNvSpPr txBox="1"/>
          <p:nvPr/>
        </p:nvSpPr>
        <p:spPr>
          <a:xfrm>
            <a:off x="9803646" y="368177"/>
            <a:ext cx="2007355" cy="923330"/>
          </a:xfrm>
          <a:prstGeom prst="rect">
            <a:avLst/>
          </a:prstGeom>
          <a:noFill/>
        </p:spPr>
        <p:txBody>
          <a:bodyPr wrap="square" rtlCol="0">
            <a:spAutoFit/>
          </a:bodyPr>
          <a:lstStyle/>
          <a:p>
            <a:r>
              <a:rPr lang="en-US" dirty="0">
                <a:solidFill>
                  <a:schemeClr val="bg1"/>
                </a:solidFill>
                <a:latin typeface="Arial Nova Light" panose="020B0304020202020204" pitchFamily="34" charset="0"/>
              </a:rPr>
              <a:t>Flexible &amp; integrated care &amp; support</a:t>
            </a:r>
            <a:endParaRPr lang="en-GB" dirty="0">
              <a:solidFill>
                <a:schemeClr val="bg1"/>
              </a:solidFill>
            </a:endParaRPr>
          </a:p>
        </p:txBody>
      </p:sp>
      <p:sp>
        <p:nvSpPr>
          <p:cNvPr id="10" name="Speech Bubble: Rectangle with Corners Rounded 9">
            <a:extLst>
              <a:ext uri="{FF2B5EF4-FFF2-40B4-BE49-F238E27FC236}">
                <a16:creationId xmlns:a16="http://schemas.microsoft.com/office/drawing/2014/main" id="{A1E9B991-577B-7881-94DA-2AF757388D60}"/>
              </a:ext>
            </a:extLst>
          </p:cNvPr>
          <p:cNvSpPr/>
          <p:nvPr/>
        </p:nvSpPr>
        <p:spPr>
          <a:xfrm>
            <a:off x="7475789" y="2898029"/>
            <a:ext cx="4326745" cy="2421341"/>
          </a:xfrm>
          <a:prstGeom prst="wedgeRoundRectCallout">
            <a:avLst>
              <a:gd name="adj1" fmla="val -42291"/>
              <a:gd name="adj2" fmla="val 80590"/>
              <a:gd name="adj3" fmla="val 16667"/>
            </a:avLst>
          </a:prstGeom>
          <a:solidFill>
            <a:schemeClr val="accent1">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a:t>
            </a:r>
            <a:r>
              <a:rPr lang="en-GB" i="1" dirty="0">
                <a:solidFill>
                  <a:schemeClr val="tx1"/>
                </a:solidFill>
              </a:rPr>
              <a:t>We’ve learned a lot as we go…we’ve ironed out teething problems and made the system work better…We do a staff survey each year…it’s important to have a ‘you said, we did’ section so staff know we heard what they said.”</a:t>
            </a:r>
            <a:endParaRPr lang="en-US" i="1" dirty="0">
              <a:solidFill>
                <a:schemeClr val="tx1"/>
              </a:solidFill>
            </a:endParaRPr>
          </a:p>
          <a:p>
            <a:pPr algn="ctr"/>
            <a:r>
              <a:rPr lang="en-US" dirty="0">
                <a:solidFill>
                  <a:schemeClr val="tx1"/>
                </a:solidFill>
              </a:rPr>
              <a:t>(Small Support Provider). </a:t>
            </a:r>
            <a:endParaRPr lang="en-GB" dirty="0">
              <a:solidFill>
                <a:schemeClr val="tx1"/>
              </a:solidFill>
            </a:endParaRPr>
          </a:p>
        </p:txBody>
      </p:sp>
    </p:spTree>
    <p:extLst>
      <p:ext uri="{BB962C8B-B14F-4D97-AF65-F5344CB8AC3E}">
        <p14:creationId xmlns:p14="http://schemas.microsoft.com/office/powerpoint/2010/main" val="411757405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82E66176-F113-4F14-A0AD-0327DAFD30C3}"/>
              </a:ext>
            </a:extLst>
          </p:cNvPr>
          <p:cNvSpPr/>
          <p:nvPr/>
        </p:nvSpPr>
        <p:spPr>
          <a:xfrm>
            <a:off x="-12698" y="0"/>
            <a:ext cx="12204698" cy="1509823"/>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endParaRPr lang="en-GB">
              <a:solidFill>
                <a:srgbClr val="56B5B9"/>
              </a:solidFill>
              <a:ea typeface="+mn-lt"/>
              <a:cs typeface="+mn-lt"/>
            </a:endParaRPr>
          </a:p>
        </p:txBody>
      </p:sp>
      <p:sp>
        <p:nvSpPr>
          <p:cNvPr id="5" name="Title 1">
            <a:extLst>
              <a:ext uri="{FF2B5EF4-FFF2-40B4-BE49-F238E27FC236}">
                <a16:creationId xmlns:a16="http://schemas.microsoft.com/office/drawing/2014/main" id="{FC2977C2-0882-44B0-B5F4-7CC0935CB1AA}"/>
              </a:ext>
            </a:extLst>
          </p:cNvPr>
          <p:cNvSpPr>
            <a:spLocks noGrp="1"/>
          </p:cNvSpPr>
          <p:nvPr>
            <p:ph type="title"/>
          </p:nvPr>
        </p:nvSpPr>
        <p:spPr>
          <a:xfrm>
            <a:off x="230095" y="551760"/>
            <a:ext cx="10776572" cy="754187"/>
          </a:xfrm>
        </p:spPr>
        <p:txBody>
          <a:bodyPr>
            <a:normAutofit fontScale="90000"/>
          </a:bodyPr>
          <a:lstStyle/>
          <a:p>
            <a:r>
              <a:rPr lang="en-US" sz="8000" b="1" dirty="0">
                <a:solidFill>
                  <a:schemeClr val="bg1"/>
                </a:solidFill>
                <a:latin typeface="Arial Rounded MT Bold" panose="020F0704030504030204" pitchFamily="34" charset="0"/>
              </a:rPr>
              <a:t>Key Learning</a:t>
            </a:r>
            <a:endParaRPr lang="en-GB" sz="8000" b="1" dirty="0">
              <a:solidFill>
                <a:schemeClr val="bg1"/>
              </a:solidFill>
              <a:latin typeface="Arial Rounded MT Bold" panose="020F0704030504030204" pitchFamily="34" charset="0"/>
            </a:endParaRPr>
          </a:p>
        </p:txBody>
      </p:sp>
      <p:sp>
        <p:nvSpPr>
          <p:cNvPr id="14" name="TextBox 13">
            <a:extLst>
              <a:ext uri="{FF2B5EF4-FFF2-40B4-BE49-F238E27FC236}">
                <a16:creationId xmlns:a16="http://schemas.microsoft.com/office/drawing/2014/main" id="{A584243B-8CFF-4101-9BCE-272E8B5A4B0D}"/>
              </a:ext>
            </a:extLst>
          </p:cNvPr>
          <p:cNvSpPr txBox="1"/>
          <p:nvPr/>
        </p:nvSpPr>
        <p:spPr>
          <a:xfrm>
            <a:off x="2384071" y="2628864"/>
            <a:ext cx="4163646" cy="3729804"/>
          </a:xfrm>
          <a:prstGeom prst="rect">
            <a:avLst/>
          </a:prstGeom>
          <a:noFill/>
        </p:spPr>
        <p:txBody>
          <a:bodyPr wrap="square">
            <a:spAutoFit/>
          </a:bodyPr>
          <a:lstStyle/>
          <a:p>
            <a:pPr>
              <a:lnSpc>
                <a:spcPct val="107000"/>
              </a:lnSpc>
              <a:spcAft>
                <a:spcPts val="800"/>
              </a:spcAft>
            </a:pPr>
            <a:r>
              <a:rPr lang="en-US" sz="1800" dirty="0">
                <a:effectLst/>
                <a:latin typeface="Arial" panose="020B0604020202020204" pitchFamily="34" charset="0"/>
                <a:ea typeface="Calibri" panose="020F0502020204030204" pitchFamily="34" charset="0"/>
                <a:cs typeface="Arial" panose="020B0604020202020204" pitchFamily="34" charset="0"/>
              </a:rPr>
              <a:t>Small Support services are by definition, small. </a:t>
            </a:r>
            <a:r>
              <a:rPr lang="en-US" dirty="0">
                <a:latin typeface="Arial" panose="020B0604020202020204" pitchFamily="34" charset="0"/>
                <a:ea typeface="Calibri" panose="020F0502020204030204" pitchFamily="34" charset="0"/>
                <a:cs typeface="Arial" panose="020B0604020202020204" pitchFamily="34" charset="0"/>
              </a:rPr>
              <a:t>In practice this means that conversations between Social Workers, Commissioners and Support Providers are about the support an individual requires and </a:t>
            </a:r>
            <a:r>
              <a:rPr lang="en-US" b="1" dirty="0">
                <a:latin typeface="Arial" panose="020B0604020202020204" pitchFamily="34" charset="0"/>
                <a:ea typeface="Calibri" panose="020F0502020204030204" pitchFamily="34" charset="0"/>
                <a:cs typeface="Arial" panose="020B0604020202020204" pitchFamily="34" charset="0"/>
              </a:rPr>
              <a:t>“</a:t>
            </a:r>
            <a:r>
              <a:rPr lang="en-US" b="1" i="1" dirty="0">
                <a:latin typeface="Arial" panose="020B0604020202020204" pitchFamily="34" charset="0"/>
                <a:ea typeface="Calibri" panose="020F0502020204030204" pitchFamily="34" charset="0"/>
                <a:cs typeface="Arial" panose="020B0604020202020204" pitchFamily="34" charset="0"/>
              </a:rPr>
              <a:t>not a financial transaction.”</a:t>
            </a:r>
          </a:p>
          <a:p>
            <a:pPr>
              <a:lnSpc>
                <a:spcPct val="107000"/>
              </a:lnSpc>
              <a:spcAft>
                <a:spcPts val="800"/>
              </a:spcAft>
            </a:pPr>
            <a:r>
              <a:rPr lang="en-US" sz="1800" dirty="0">
                <a:effectLst/>
                <a:latin typeface="Arial" panose="020B0604020202020204" pitchFamily="34" charset="0"/>
                <a:ea typeface="Calibri" panose="020F0502020204030204" pitchFamily="34" charset="0"/>
                <a:cs typeface="Arial" panose="020B0604020202020204" pitchFamily="34" charset="0"/>
              </a:rPr>
              <a:t>This leads to </a:t>
            </a:r>
            <a:r>
              <a:rPr lang="en-US" dirty="0">
                <a:latin typeface="Arial" panose="020B0604020202020204" pitchFamily="34" charset="0"/>
                <a:ea typeface="Calibri" panose="020F0502020204030204" pitchFamily="34" charset="0"/>
                <a:cs typeface="Arial" panose="020B0604020202020204" pitchFamily="34" charset="0"/>
              </a:rPr>
              <a:t>an </a:t>
            </a:r>
            <a:r>
              <a:rPr lang="en-US" b="1" dirty="0">
                <a:latin typeface="Arial" panose="020B0604020202020204" pitchFamily="34" charset="0"/>
                <a:ea typeface="Calibri" panose="020F0502020204030204" pitchFamily="34" charset="0"/>
                <a:cs typeface="Arial" panose="020B0604020202020204" pitchFamily="34" charset="0"/>
              </a:rPr>
              <a:t>investment in the individual and the creation of a bespoke package of support </a:t>
            </a:r>
            <a:r>
              <a:rPr lang="en-US" dirty="0">
                <a:latin typeface="Arial" panose="020B0604020202020204" pitchFamily="34" charset="0"/>
                <a:ea typeface="Calibri" panose="020F0502020204030204" pitchFamily="34" charset="0"/>
                <a:cs typeface="Arial" panose="020B0604020202020204" pitchFamily="34" charset="0"/>
              </a:rPr>
              <a:t>in a home they have chosen in a location that matters to them.  </a:t>
            </a:r>
            <a:endParaRPr lang="en-GB" sz="1800" dirty="0">
              <a:effectLst/>
              <a:latin typeface="Arial" panose="020B0604020202020204" pitchFamily="34" charset="0"/>
              <a:ea typeface="Calibri" panose="020F0502020204030204" pitchFamily="34" charset="0"/>
              <a:cs typeface="Arial" panose="020B0604020202020204" pitchFamily="34" charset="0"/>
            </a:endParaRPr>
          </a:p>
        </p:txBody>
      </p:sp>
      <p:sp>
        <p:nvSpPr>
          <p:cNvPr id="12" name="Rectangle: Rounded Corners 11">
            <a:extLst>
              <a:ext uri="{FF2B5EF4-FFF2-40B4-BE49-F238E27FC236}">
                <a16:creationId xmlns:a16="http://schemas.microsoft.com/office/drawing/2014/main" id="{3C16F213-8572-4D1F-9A5B-C3369E28987A}"/>
              </a:ext>
            </a:extLst>
          </p:cNvPr>
          <p:cNvSpPr/>
          <p:nvPr/>
        </p:nvSpPr>
        <p:spPr>
          <a:xfrm>
            <a:off x="1574801" y="1511115"/>
            <a:ext cx="10236200" cy="1422400"/>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600" dirty="0">
                <a:solidFill>
                  <a:schemeClr val="accent1">
                    <a:lumMod val="75000"/>
                  </a:schemeClr>
                </a:solidFill>
                <a:latin typeface="Arial Rounded MT Bold" panose="020F0704030504030204" pitchFamily="34" charset="0"/>
              </a:rPr>
              <a:t>Its about people, not packages of care. </a:t>
            </a:r>
            <a:endParaRPr lang="en-GB" sz="3600" dirty="0">
              <a:solidFill>
                <a:schemeClr val="accent1">
                  <a:lumMod val="75000"/>
                </a:schemeClr>
              </a:solidFill>
              <a:latin typeface="Arial Rounded MT Bold" panose="020F0704030504030204" pitchFamily="34" charset="0"/>
            </a:endParaRPr>
          </a:p>
        </p:txBody>
      </p:sp>
      <p:pic>
        <p:nvPicPr>
          <p:cNvPr id="2" name="Picture 1" descr="A picture containing drawing, clock&#10;&#10;Description automatically generated">
            <a:extLst>
              <a:ext uri="{FF2B5EF4-FFF2-40B4-BE49-F238E27FC236}">
                <a16:creationId xmlns:a16="http://schemas.microsoft.com/office/drawing/2014/main" id="{57A6745E-87B9-C9D2-AC05-9C54BC86E693}"/>
              </a:ext>
            </a:extLst>
          </p:cNvPr>
          <p:cNvPicPr>
            <a:picLocks noChangeAspect="1"/>
          </p:cNvPicPr>
          <p:nvPr/>
        </p:nvPicPr>
        <p:blipFill rotWithShape="1">
          <a:blip r:embed="rId2">
            <a:extLst>
              <a:ext uri="{28A0092B-C50C-407E-A947-70E740481C1C}">
                <a14:useLocalDpi xmlns:a14="http://schemas.microsoft.com/office/drawing/2010/main" val="0"/>
              </a:ext>
            </a:extLst>
          </a:blip>
          <a:srcRect r="64118" b="19937"/>
          <a:stretch/>
        </p:blipFill>
        <p:spPr>
          <a:xfrm>
            <a:off x="11400500" y="6087703"/>
            <a:ext cx="766101" cy="743768"/>
          </a:xfrm>
          <a:prstGeom prst="rect">
            <a:avLst/>
          </a:prstGeom>
        </p:spPr>
      </p:pic>
      <p:pic>
        <p:nvPicPr>
          <p:cNvPr id="7" name="Graphic 6" descr="Badge 6 with solid fill">
            <a:extLst>
              <a:ext uri="{FF2B5EF4-FFF2-40B4-BE49-F238E27FC236}">
                <a16:creationId xmlns:a16="http://schemas.microsoft.com/office/drawing/2014/main" id="{51570B32-05B1-54D0-E678-FA01369C37C6}"/>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61519" y="1741087"/>
            <a:ext cx="1327038" cy="1327038"/>
          </a:xfrm>
          <a:prstGeom prst="rect">
            <a:avLst/>
          </a:prstGeom>
        </p:spPr>
      </p:pic>
      <p:pic>
        <p:nvPicPr>
          <p:cNvPr id="11266" name="Picture 2" descr="Care Provider New 1">
            <a:extLst>
              <a:ext uri="{FF2B5EF4-FFF2-40B4-BE49-F238E27FC236}">
                <a16:creationId xmlns:a16="http://schemas.microsoft.com/office/drawing/2014/main" id="{D9F1CC38-BFFA-CE94-926A-28C97C017C77}"/>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3493035"/>
            <a:ext cx="2297827" cy="2297827"/>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55E781E4-EB7D-9C66-DC8A-A0D5CFDB4251}"/>
              </a:ext>
            </a:extLst>
          </p:cNvPr>
          <p:cNvSpPr txBox="1"/>
          <p:nvPr/>
        </p:nvSpPr>
        <p:spPr>
          <a:xfrm>
            <a:off x="10279773" y="237875"/>
            <a:ext cx="1797179" cy="1200329"/>
          </a:xfrm>
          <a:prstGeom prst="rect">
            <a:avLst/>
          </a:prstGeom>
          <a:noFill/>
        </p:spPr>
        <p:txBody>
          <a:bodyPr wrap="square" rtlCol="0">
            <a:spAutoFit/>
          </a:bodyPr>
          <a:lstStyle/>
          <a:p>
            <a:r>
              <a:rPr lang="en-US" dirty="0">
                <a:solidFill>
                  <a:schemeClr val="bg1"/>
                </a:solidFill>
                <a:latin typeface="Arial Nova Light" panose="020B0304020202020204" pitchFamily="34" charset="0"/>
              </a:rPr>
              <a:t>Flexible &amp; integrated care &amp; support</a:t>
            </a:r>
            <a:endParaRPr lang="en-GB" dirty="0">
              <a:solidFill>
                <a:schemeClr val="bg1"/>
              </a:solidFill>
            </a:endParaRPr>
          </a:p>
          <a:p>
            <a:endParaRPr lang="en-GB" dirty="0"/>
          </a:p>
        </p:txBody>
      </p:sp>
      <p:pic>
        <p:nvPicPr>
          <p:cNvPr id="6" name="Graphic 5" descr="Watering Plant with solid fill">
            <a:extLst>
              <a:ext uri="{FF2B5EF4-FFF2-40B4-BE49-F238E27FC236}">
                <a16:creationId xmlns:a16="http://schemas.microsoft.com/office/drawing/2014/main" id="{196F16AC-E3B8-7DDB-C78D-35CF21635A2B}"/>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9605057" y="449781"/>
            <a:ext cx="553320" cy="553320"/>
          </a:xfrm>
          <a:prstGeom prst="rect">
            <a:avLst/>
          </a:prstGeom>
        </p:spPr>
      </p:pic>
      <p:sp>
        <p:nvSpPr>
          <p:cNvPr id="8" name="Speech Bubble: Rectangle with Corners Rounded 7">
            <a:extLst>
              <a:ext uri="{FF2B5EF4-FFF2-40B4-BE49-F238E27FC236}">
                <a16:creationId xmlns:a16="http://schemas.microsoft.com/office/drawing/2014/main" id="{58B916B1-DDB9-28B5-86B5-65B8AACF4F76}"/>
              </a:ext>
            </a:extLst>
          </p:cNvPr>
          <p:cNvSpPr/>
          <p:nvPr/>
        </p:nvSpPr>
        <p:spPr>
          <a:xfrm>
            <a:off x="7187609" y="2693678"/>
            <a:ext cx="4623392" cy="2887303"/>
          </a:xfrm>
          <a:prstGeom prst="wedgeRoundRectCallout">
            <a:avLst>
              <a:gd name="adj1" fmla="val -36931"/>
              <a:gd name="adj2" fmla="val 65446"/>
              <a:gd name="adj3" fmla="val 16667"/>
            </a:avLst>
          </a:prstGeom>
          <a:solidFill>
            <a:schemeClr val="accent1">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a:t>
            </a:r>
            <a:r>
              <a:rPr lang="en-US" i="1" dirty="0">
                <a:solidFill>
                  <a:schemeClr val="tx1"/>
                </a:solidFill>
              </a:rPr>
              <a:t>When you talk to the bigger service providers it’s not always so personal. They are interested in them, but it is about the package of care, the risk and the cost. With Small Support providers they are invested in the person. They talk about what the person wants and how they can meet it. It is not a financial transaction, it’s a person.”  </a:t>
            </a:r>
            <a:r>
              <a:rPr lang="en-US" dirty="0">
                <a:solidFill>
                  <a:schemeClr val="tx1"/>
                </a:solidFill>
              </a:rPr>
              <a:t>(Social Worker). </a:t>
            </a:r>
            <a:endParaRPr lang="en-GB" dirty="0">
              <a:solidFill>
                <a:schemeClr val="tx1"/>
              </a:solidFill>
            </a:endParaRPr>
          </a:p>
        </p:txBody>
      </p:sp>
    </p:spTree>
    <p:extLst>
      <p:ext uri="{BB962C8B-B14F-4D97-AF65-F5344CB8AC3E}">
        <p14:creationId xmlns:p14="http://schemas.microsoft.com/office/powerpoint/2010/main" val="1178288420"/>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2D5F2CDD9F19BF4988CC42D280948B21" ma:contentTypeVersion="19" ma:contentTypeDescription="Create a new document." ma:contentTypeScope="" ma:versionID="5aaf5bbcef1a17f2cc8b846d0c043fb8">
  <xsd:schema xmlns:xsd="http://www.w3.org/2001/XMLSchema" xmlns:xs="http://www.w3.org/2001/XMLSchema" xmlns:p="http://schemas.microsoft.com/office/2006/metadata/properties" xmlns:ns2="2cf3ef63-670c-4d4d-9a1d-96571a0e8e31" xmlns:ns3="0fa46d8a-8e0e-4b24-a26f-eb871cd2fcb8" xmlns:ns4="1dbf5afa-48de-4a31-a281-d5404744caed" targetNamespace="http://schemas.microsoft.com/office/2006/metadata/properties" ma:root="true" ma:fieldsID="338367d11f910ede7b8fdd5fa7f2b6b8" ns2:_="" ns3:_="" ns4:_="">
    <xsd:import namespace="2cf3ef63-670c-4d4d-9a1d-96571a0e8e31"/>
    <xsd:import namespace="0fa46d8a-8e0e-4b24-a26f-eb871cd2fcb8"/>
    <xsd:import namespace="1dbf5afa-48de-4a31-a281-d5404744caed"/>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OCR" minOccurs="0"/>
                <xsd:element ref="ns3:SharedWithUsers" minOccurs="0"/>
                <xsd:element ref="ns3:SharedWithDetails" minOccurs="0"/>
                <xsd:element ref="ns2:MediaServiceLocation" minOccurs="0"/>
                <xsd:element ref="ns2:MediaServiceGenerationTime" minOccurs="0"/>
                <xsd:element ref="ns2:MediaServiceEventHashCode" minOccurs="0"/>
                <xsd:element ref="ns2:MediaServiceAutoKeyPoints" minOccurs="0"/>
                <xsd:element ref="ns2:MediaServiceKeyPoints" minOccurs="0"/>
                <xsd:element ref="ns2:MediaLengthInSeconds" minOccurs="0"/>
                <xsd:element ref="ns2:lcf76f155ced4ddcb4097134ff3c332f" minOccurs="0"/>
                <xsd:element ref="ns4:TaxCatchAll" minOccurs="0"/>
                <xsd:element ref="ns2:MediaServiceObjectDetectorVersions" minOccurs="0"/>
                <xsd:element ref="ns2:_Flow_SignoffStatu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cf3ef63-670c-4d4d-9a1d-96571a0e8e31"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OCR" ma:index="11" nillable="true" ma:displayName="Extracted Text" ma:internalName="MediaServiceOCR" ma:readOnly="true">
      <xsd:simpleType>
        <xsd:restriction base="dms:Note">
          <xsd:maxLength value="255"/>
        </xsd:restriction>
      </xsd:simpleType>
    </xsd:element>
    <xsd:element name="MediaServiceLocation" ma:index="14" nillable="true" ma:displayName="Location" ma:internalName="MediaServiceLocation" ma:readOnly="true">
      <xsd:simpleType>
        <xsd:restriction base="dms:Text"/>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AutoKeyPoints" ma:index="17" nillable="true" ma:displayName="MediaServiceAutoKeyPoints" ma:hidden="true" ma:internalName="MediaServiceAutoKeyPoints" ma:readOnly="true">
      <xsd:simpleType>
        <xsd:restriction base="dms:Note"/>
      </xsd:simpleType>
    </xsd:element>
    <xsd:element name="MediaServiceKeyPoints" ma:index="18" nillable="true" ma:displayName="KeyPoints" ma:internalName="MediaServiceKeyPoints" ma:readOnly="true">
      <xsd:simpleType>
        <xsd:restriction base="dms:Note">
          <xsd:maxLength value="255"/>
        </xsd:restriction>
      </xsd:simpleType>
    </xsd:element>
    <xsd:element name="MediaLengthInSeconds" ma:index="19" nillable="true" ma:displayName="Length (seconds)" ma:internalName="MediaLengthInSeconds" ma:readOnly="true">
      <xsd:simpleType>
        <xsd:restriction base="dms:Unknown"/>
      </xsd:simpleType>
    </xsd:element>
    <xsd:element name="lcf76f155ced4ddcb4097134ff3c332f" ma:index="21" nillable="true" ma:taxonomy="true" ma:internalName="lcf76f155ced4ddcb4097134ff3c332f" ma:taxonomyFieldName="MediaServiceImageTags" ma:displayName="Image Tags" ma:readOnly="false" ma:fieldId="{5cf76f15-5ced-4ddc-b409-7134ff3c332f}" ma:taxonomyMulti="true" ma:sspId="9cb60a3e-0406-48f8-bbfc-0685756c0e17"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3" nillable="true" ma:displayName="MediaServiceObjectDetectorVersions" ma:description="" ma:hidden="true" ma:indexed="true" ma:internalName="MediaServiceObjectDetectorVersions" ma:readOnly="true">
      <xsd:simpleType>
        <xsd:restriction base="dms:Text"/>
      </xsd:simpleType>
    </xsd:element>
    <xsd:element name="_Flow_SignoffStatus" ma:index="24" nillable="true" ma:displayName="Sign-off status" ma:internalName="Sign_x002d_off_x0020_status">
      <xsd:simpleType>
        <xsd:restriction base="dms:Text"/>
      </xsd:simpleType>
    </xsd:element>
    <xsd:element name="MediaServiceSearchProperties" ma:index="25"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0fa46d8a-8e0e-4b24-a26f-eb871cd2fcb8"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1dbf5afa-48de-4a31-a281-d5404744caed" elementFormDefault="qualified">
    <xsd:import namespace="http://schemas.microsoft.com/office/2006/documentManagement/types"/>
    <xsd:import namespace="http://schemas.microsoft.com/office/infopath/2007/PartnerControls"/>
    <xsd:element name="TaxCatchAll" ma:index="22" nillable="true" ma:displayName="Taxonomy Catch All Column" ma:hidden="true" ma:list="{88cbf15b-0dab-4f87-ac3f-6d4845cdfdf8}" ma:internalName="TaxCatchAll" ma:showField="CatchAllData" ma:web="0fa46d8a-8e0e-4b24-a26f-eb871cd2fcb8">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lcf76f155ced4ddcb4097134ff3c332f xmlns="2cf3ef63-670c-4d4d-9a1d-96571a0e8e31">
      <Terms xmlns="http://schemas.microsoft.com/office/infopath/2007/PartnerControls"/>
    </lcf76f155ced4ddcb4097134ff3c332f>
    <TaxCatchAll xmlns="1dbf5afa-48de-4a31-a281-d5404744caed" xsi:nil="true"/>
    <MediaLengthInSeconds xmlns="2cf3ef63-670c-4d4d-9a1d-96571a0e8e31" xsi:nil="true"/>
    <SharedWithUsers xmlns="0fa46d8a-8e0e-4b24-a26f-eb871cd2fcb8">
      <UserInfo>
        <DisplayName/>
        <AccountId xsi:nil="true"/>
        <AccountType/>
      </UserInfo>
    </SharedWithUsers>
    <_Flow_SignoffStatus xmlns="2cf3ef63-670c-4d4d-9a1d-96571a0e8e31" xsi:nil="tru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A40D0169-4EFB-40CE-B6A8-CAC9D73967D6}">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2cf3ef63-670c-4d4d-9a1d-96571a0e8e31"/>
    <ds:schemaRef ds:uri="0fa46d8a-8e0e-4b24-a26f-eb871cd2fcb8"/>
    <ds:schemaRef ds:uri="1dbf5afa-48de-4a31-a281-d5404744caed"/>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A33CA24A-BE43-41A9-BAE0-607D35E0A1BE}">
  <ds:schemaRefs>
    <ds:schemaRef ds:uri="http://purl.org/dc/dcmitype/"/>
    <ds:schemaRef ds:uri="http://schemas.microsoft.com/office/2006/metadata/properties"/>
    <ds:schemaRef ds:uri="http://purl.org/dc/elements/1.1/"/>
    <ds:schemaRef ds:uri="http://schemas.microsoft.com/office/2006/documentManagement/types"/>
    <ds:schemaRef ds:uri="http://schemas.openxmlformats.org/package/2006/metadata/core-properties"/>
    <ds:schemaRef ds:uri="2cf3ef63-670c-4d4d-9a1d-96571a0e8e31"/>
    <ds:schemaRef ds:uri="http://schemas.microsoft.com/office/infopath/2007/PartnerControls"/>
    <ds:schemaRef ds:uri="http://www.w3.org/XML/1998/namespace"/>
    <ds:schemaRef ds:uri="1dbf5afa-48de-4a31-a281-d5404744caed"/>
    <ds:schemaRef ds:uri="0fa46d8a-8e0e-4b24-a26f-eb871cd2fcb8"/>
    <ds:schemaRef ds:uri="http://purl.org/dc/terms/"/>
  </ds:schemaRefs>
</ds:datastoreItem>
</file>

<file path=customXml/itemProps3.xml><?xml version="1.0" encoding="utf-8"?>
<ds:datastoreItem xmlns:ds="http://schemas.openxmlformats.org/officeDocument/2006/customXml" ds:itemID="{4BEB48FC-799C-44C1-9475-83F9022B4077}">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2357</TotalTime>
  <Words>3874</Words>
  <Application>Microsoft Office PowerPoint</Application>
  <PresentationFormat>Widescreen</PresentationFormat>
  <Paragraphs>232</Paragraphs>
  <Slides>25</Slides>
  <Notes>1</Notes>
  <HiddenSlides>0</HiddenSlides>
  <MMClips>0</MMClips>
  <ScaleCrop>false</ScaleCrop>
  <HeadingPairs>
    <vt:vector size="4" baseType="variant">
      <vt:variant>
        <vt:lpstr>Theme</vt:lpstr>
      </vt:variant>
      <vt:variant>
        <vt:i4>1</vt:i4>
      </vt:variant>
      <vt:variant>
        <vt:lpstr>Slide Titles</vt:lpstr>
      </vt:variant>
      <vt:variant>
        <vt:i4>25</vt:i4>
      </vt:variant>
    </vt:vector>
  </HeadingPairs>
  <TitlesOfParts>
    <vt:vector size="26" baseType="lpstr">
      <vt:lpstr>Office Theme</vt:lpstr>
      <vt:lpstr> Small Supports  Leeds </vt:lpstr>
      <vt:lpstr>About these slides </vt:lpstr>
      <vt:lpstr>Small Supports </vt:lpstr>
      <vt:lpstr>Key Learning</vt:lpstr>
      <vt:lpstr>Key Learning</vt:lpstr>
      <vt:lpstr>Key Learning</vt:lpstr>
      <vt:lpstr>Key Learning</vt:lpstr>
      <vt:lpstr>Key Learning</vt:lpstr>
      <vt:lpstr>Key Learning</vt:lpstr>
      <vt:lpstr>Key Learning</vt:lpstr>
      <vt:lpstr>Key Learning</vt:lpstr>
      <vt:lpstr>Key Learning</vt:lpstr>
      <vt:lpstr>      Impact: “it’s the little things”</vt:lpstr>
      <vt:lpstr>Impact: “We are people we want the same things as you”</vt:lpstr>
      <vt:lpstr>Impact: Improved Mental Health  and Emotional Wellbeing </vt:lpstr>
      <vt:lpstr>Impact: “…it’s so much more than Care Act minimum standards.”  </vt:lpstr>
      <vt:lpstr>Impact: “The feeling of connecting…and reconnecting.” </vt:lpstr>
      <vt:lpstr>Impact: Routine, structure and  meaning everyday </vt:lpstr>
      <vt:lpstr>Impact: Achieving personal goals and aspirations  </vt:lpstr>
      <vt:lpstr>Impact: Hopes, aspirations  and plans </vt:lpstr>
      <vt:lpstr>Challenges (1)</vt:lpstr>
      <vt:lpstr>Challenges (2)</vt:lpstr>
      <vt:lpstr>Overcoming challenges</vt:lpstr>
      <vt:lpstr>A look to the future  </vt:lpstr>
      <vt:lpstr>Thank you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200 Lives</dc:title>
  <dc:creator>Lauren Blood</dc:creator>
  <cp:lastModifiedBy>Victoria Mason-Angelow</cp:lastModifiedBy>
  <cp:revision>114</cp:revision>
  <dcterms:created xsi:type="dcterms:W3CDTF">2021-06-03T12:30:13Z</dcterms:created>
  <dcterms:modified xsi:type="dcterms:W3CDTF">2025-01-14T10:31:47Z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0x0101002D5F2CDD9F19BF4988CC42D280948B21</vt:lpwstr>
  </property>
  <property fmtid="{D5CDD505-2E9C-101B-9397-08002B2CF9AE}" pid="3" name="Order">
    <vt:r8>3419900</vt:r8>
  </property>
  <property fmtid="{D5CDD505-2E9C-101B-9397-08002B2CF9AE}" pid="4" name="MediaServiceImageTags">
    <vt:lpwstr/>
  </property>
  <property fmtid="{D5CDD505-2E9C-101B-9397-08002B2CF9AE}" pid="5" name="ComplianceAssetId">
    <vt:lpwstr/>
  </property>
  <property fmtid="{D5CDD505-2E9C-101B-9397-08002B2CF9AE}" pid="6" name="_ExtendedDescription">
    <vt:lpwstr/>
  </property>
  <property fmtid="{D5CDD505-2E9C-101B-9397-08002B2CF9AE}" pid="7" name="TriggerFlowInfo">
    <vt:lpwstr/>
  </property>
</Properties>
</file>